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8"/>
  </p:notesMasterIdLst>
  <p:handoutMasterIdLst>
    <p:handoutMasterId r:id="rId29"/>
  </p:handoutMasterIdLst>
  <p:sldIdLst>
    <p:sldId id="274" r:id="rId2"/>
    <p:sldId id="276" r:id="rId3"/>
    <p:sldId id="610" r:id="rId4"/>
    <p:sldId id="587" r:id="rId5"/>
    <p:sldId id="635" r:id="rId6"/>
    <p:sldId id="644" r:id="rId7"/>
    <p:sldId id="639" r:id="rId8"/>
    <p:sldId id="653" r:id="rId9"/>
    <p:sldId id="638" r:id="rId10"/>
    <p:sldId id="656" r:id="rId11"/>
    <p:sldId id="657" r:id="rId12"/>
    <p:sldId id="640" r:id="rId13"/>
    <p:sldId id="611" r:id="rId14"/>
    <p:sldId id="643" r:id="rId15"/>
    <p:sldId id="648" r:id="rId16"/>
    <p:sldId id="658" r:id="rId17"/>
    <p:sldId id="659" r:id="rId18"/>
    <p:sldId id="662" r:id="rId19"/>
    <p:sldId id="661" r:id="rId20"/>
    <p:sldId id="655" r:id="rId21"/>
    <p:sldId id="592" r:id="rId22"/>
    <p:sldId id="651" r:id="rId23"/>
    <p:sldId id="660" r:id="rId24"/>
    <p:sldId id="586" r:id="rId25"/>
    <p:sldId id="528" r:id="rId26"/>
    <p:sldId id="40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709A2BE3-2D0E-4BDF-9E7B-B5B14B6C6981}">
          <p14:sldIdLst>
            <p14:sldId id="274"/>
          </p14:sldIdLst>
        </p14:section>
        <p14:section name="Файлове и папки" id="{F8F9833F-6FC8-435C-B14B-E7C733F5219D}">
          <p14:sldIdLst>
            <p14:sldId id="276"/>
            <p14:sldId id="610"/>
            <p14:sldId id="587"/>
            <p14:sldId id="635"/>
            <p14:sldId id="644"/>
            <p14:sldId id="639"/>
            <p14:sldId id="653"/>
            <p14:sldId id="638"/>
            <p14:sldId id="656"/>
            <p14:sldId id="657"/>
            <p14:sldId id="640"/>
          </p14:sldIdLst>
        </p14:section>
        <p14:section name="Основни действия с файлове и папки" id="{ECEDB838-D858-484D-A0E5-E196B3D83A58}">
          <p14:sldIdLst>
            <p14:sldId id="611"/>
            <p14:sldId id="643"/>
            <p14:sldId id="648"/>
            <p14:sldId id="658"/>
            <p14:sldId id="659"/>
            <p14:sldId id="662"/>
            <p14:sldId id="661"/>
            <p14:sldId id="655"/>
          </p14:sldIdLst>
        </p14:section>
        <p14:section name="Изглед и визуализация на папки и файлове" id="{FF78C96D-2705-4081-93D6-FDF89C9A3D2B}">
          <p14:sldIdLst>
            <p14:sldId id="592"/>
            <p14:sldId id="651"/>
            <p14:sldId id="660"/>
          </p14:sldIdLst>
        </p14:section>
        <p14:section name="Заключение" id="{10E03AB1-9AA8-4E86-9A64-D741901E50A2}">
          <p14:sldIdLst>
            <p14:sldId id="586"/>
            <p14:sldId id="528"/>
            <p14:sldId id="4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tanas Atanasov" initials="AA" lastIdx="1" clrIdx="0">
    <p:extLst>
      <p:ext uri="{19B8F6BF-5375-455C-9EA6-DF929625EA0E}">
        <p15:presenceInfo xmlns:p15="http://schemas.microsoft.com/office/powerpoint/2012/main" userId="S::a.atanasov@softuni.bg::eb44ae83-de0d-467f-ab6f-90099adfb7b0" providerId="AD"/>
      </p:ext>
    </p:extLst>
  </p:cmAuthor>
  <p:cmAuthor id="2" name="Muharem" initials="M" lastIdx="1" clrIdx="1">
    <p:extLst>
      <p:ext uri="{19B8F6BF-5375-455C-9EA6-DF929625EA0E}">
        <p15:presenceInfo xmlns:p15="http://schemas.microsoft.com/office/powerpoint/2012/main" userId="6656750bdb5049b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D1D5DD"/>
    <a:srgbClr val="E0E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24" autoAdjust="0"/>
    <p:restoredTop sz="94609" autoAdjust="0"/>
  </p:normalViewPr>
  <p:slideViewPr>
    <p:cSldViewPr snapToGrid="0" showGuides="1">
      <p:cViewPr varScale="1">
        <p:scale>
          <a:sx n="68" d="100"/>
          <a:sy n="68" d="100"/>
        </p:scale>
        <p:origin x="546" y="7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2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3.8.2023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jpeg>
</file>

<file path=ppt/media/image44.gi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7032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991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35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759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836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48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5064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.emf"/><Relationship Id="rId16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4" Type="http://schemas.openxmlformats.org/officeDocument/2006/relationships/image" Target="../media/image8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hyperlink" Target="https://motion-software.com/" TargetMode="External"/><Relationship Id="rId13" Type="http://schemas.openxmlformats.org/officeDocument/2006/relationships/image" Target="../media/image32.png"/><Relationship Id="rId18" Type="http://schemas.openxmlformats.org/officeDocument/2006/relationships/hyperlink" Target="http://www.telenor.bg/" TargetMode="External"/><Relationship Id="rId26" Type="http://schemas.openxmlformats.org/officeDocument/2006/relationships/hyperlink" Target="https://www.superhosting.bg/" TargetMode="External"/><Relationship Id="rId3" Type="http://schemas.openxmlformats.org/officeDocument/2006/relationships/image" Target="../media/image8.png"/><Relationship Id="rId21" Type="http://schemas.openxmlformats.org/officeDocument/2006/relationships/image" Target="../media/image36.png"/><Relationship Id="rId7" Type="http://schemas.openxmlformats.org/officeDocument/2006/relationships/image" Target="../media/image29.png"/><Relationship Id="rId12" Type="http://schemas.openxmlformats.org/officeDocument/2006/relationships/hyperlink" Target="https://aeternity.com/" TargetMode="External"/><Relationship Id="rId17" Type="http://schemas.openxmlformats.org/officeDocument/2006/relationships/image" Target="../media/image34.png"/><Relationship Id="rId25" Type="http://schemas.openxmlformats.org/officeDocument/2006/relationships/image" Target="../media/image38.png"/><Relationship Id="rId2" Type="http://schemas.openxmlformats.org/officeDocument/2006/relationships/image" Target="../media/image1.emf"/><Relationship Id="rId16" Type="http://schemas.openxmlformats.org/officeDocument/2006/relationships/hyperlink" Target="https://www.softwaregroup.com/" TargetMode="External"/><Relationship Id="rId20" Type="http://schemas.openxmlformats.org/officeDocument/2006/relationships/hyperlink" Target="http://www.xs-software.com/" TargetMode="External"/><Relationship Id="rId29" Type="http://schemas.openxmlformats.org/officeDocument/2006/relationships/image" Target="../media/image40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indeavr.com/en" TargetMode="External"/><Relationship Id="rId11" Type="http://schemas.openxmlformats.org/officeDocument/2006/relationships/image" Target="../media/image31.jpeg"/><Relationship Id="rId24" Type="http://schemas.openxmlformats.org/officeDocument/2006/relationships/hyperlink" Target="http://www.postbank.bg/" TargetMode="External"/><Relationship Id="rId5" Type="http://schemas.openxmlformats.org/officeDocument/2006/relationships/image" Target="../media/image28.png"/><Relationship Id="rId15" Type="http://schemas.openxmlformats.org/officeDocument/2006/relationships/image" Target="../media/image33.png"/><Relationship Id="rId23" Type="http://schemas.openxmlformats.org/officeDocument/2006/relationships/image" Target="../media/image37.png"/><Relationship Id="rId28" Type="http://schemas.openxmlformats.org/officeDocument/2006/relationships/hyperlink" Target="http://smartit.bg/" TargetMode="External"/><Relationship Id="rId10" Type="http://schemas.openxmlformats.org/officeDocument/2006/relationships/hyperlink" Target="https://www.liebherr.com/en/deu/start/start-page.html" TargetMode="External"/><Relationship Id="rId19" Type="http://schemas.openxmlformats.org/officeDocument/2006/relationships/image" Target="../media/image35.png"/><Relationship Id="rId4" Type="http://schemas.openxmlformats.org/officeDocument/2006/relationships/hyperlink" Target="http://www.infragistics.com/" TargetMode="External"/><Relationship Id="rId9" Type="http://schemas.openxmlformats.org/officeDocument/2006/relationships/image" Target="../media/image30.png"/><Relationship Id="rId14" Type="http://schemas.openxmlformats.org/officeDocument/2006/relationships/hyperlink" Target="https://netpeak.bg/" TargetMode="External"/><Relationship Id="rId22" Type="http://schemas.openxmlformats.org/officeDocument/2006/relationships/hyperlink" Target="https://www.sbtech.com/" TargetMode="External"/><Relationship Id="rId27" Type="http://schemas.openxmlformats.org/officeDocument/2006/relationships/image" Target="../media/image39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eg"/><Relationship Id="rId3" Type="http://schemas.openxmlformats.org/officeDocument/2006/relationships/image" Target="../media/image8.png"/><Relationship Id="rId7" Type="http://schemas.openxmlformats.org/officeDocument/2006/relationships/hyperlink" Target="http://www.world-of-myths.com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2.png"/><Relationship Id="rId5" Type="http://schemas.openxmlformats.org/officeDocument/2006/relationships/hyperlink" Target="https://www.onebitsoftware.net/" TargetMode="External"/><Relationship Id="rId10" Type="http://schemas.openxmlformats.org/officeDocument/2006/relationships/image" Target="../media/image44.gif"/><Relationship Id="rId4" Type="http://schemas.openxmlformats.org/officeDocument/2006/relationships/image" Target="../media/image41.jpeg"/><Relationship Id="rId9" Type="http://schemas.openxmlformats.org/officeDocument/2006/relationships/hyperlink" Target="https://www.lukanet.com/" TargetMode="Externa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7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4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629" y="2351427"/>
            <a:ext cx="5439372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50812" y="2374047"/>
            <a:ext cx="3171055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859" y="1303142"/>
            <a:ext cx="10965303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bg-BG" dirty="0"/>
              <a:t>Подзаглавие</a:t>
            </a:r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813" y="6057655"/>
            <a:ext cx="2106010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630" y="6035664"/>
            <a:ext cx="629579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3142" y="6035664"/>
            <a:ext cx="1187082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859" y="254857"/>
            <a:ext cx="10965303" cy="882654"/>
          </a:xfrm>
        </p:spPr>
        <p:txBody>
          <a:bodyPr/>
          <a:lstStyle>
            <a:lvl1pPr algn="ctr">
              <a:defRPr sz="4798"/>
            </a:lvl1pPr>
          </a:lstStyle>
          <a:p>
            <a:r>
              <a:rPr lang="bg-BG" dirty="0"/>
              <a:t>Заглавие на презентация</a:t>
            </a:r>
            <a:endParaRPr lang="en-US" dirty="0"/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1416" y="6080062"/>
            <a:ext cx="1437271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3853" y="5916124"/>
            <a:ext cx="2951518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3853" y="6340279"/>
            <a:ext cx="2951518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1147" y="4876800"/>
            <a:ext cx="2951518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1147" y="5368740"/>
            <a:ext cx="2951518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9" y="6702676"/>
            <a:ext cx="12195176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E5CD64-8E62-478C-BD07-29B0AE8E261B}"/>
              </a:ext>
            </a:extLst>
          </p:cNvPr>
          <p:cNvSpPr/>
          <p:nvPr userDrawn="1"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6" y="-17929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283" y="1830475"/>
            <a:ext cx="10961435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5936" y="1353867"/>
            <a:ext cx="7199299" cy="50278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26444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2820" y="1435108"/>
            <a:ext cx="7804097" cy="469137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7996846" y="1101255"/>
            <a:ext cx="62937" cy="51786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159711" y="1876206"/>
            <a:ext cx="186904" cy="440368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25989" y="1353867"/>
            <a:ext cx="3269246" cy="502788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078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B21D9C95-5FF6-4F7E-AC00-ED6F3DD385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301" y="703244"/>
            <a:ext cx="8406073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bg-BG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Въпроси</a:t>
            </a: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7" y="2222932"/>
            <a:ext cx="3575905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52" y="314259"/>
            <a:ext cx="2126081" cy="53028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983C1-41F3-4B45-9E6B-F2615F74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622C9-3C7D-445D-83B2-28583716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DAB2-278F-4812-9F5E-FB63D80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7" y="1702473"/>
            <a:ext cx="1198901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3"/>
            <a:ext cx="1166400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3"/>
            <a:ext cx="1166400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3"/>
            <a:ext cx="1166400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3"/>
            <a:ext cx="1166400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9" y="6371331"/>
            <a:ext cx="12195176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AF69835-F228-45D6-B39E-583EEBF1FE2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6" y="1702471"/>
            <a:ext cx="1198901" cy="11989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577C4C0-8539-4520-A497-BBFB45821D2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1"/>
            <a:ext cx="1166400" cy="140222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6073A22-1B90-4D35-943B-5D9816FEB8FE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1"/>
            <a:ext cx="1166400" cy="138925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7C8CFEA-27DA-4058-A611-3AE53851908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1"/>
            <a:ext cx="1166400" cy="156713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E9346DD-5152-48D0-8B06-7F8CE9803DAB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6B4B602-D2C7-47C8-9470-2C5795ED8C22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1"/>
            <a:ext cx="1166400" cy="143370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03B7E6D-AFDD-45E1-8121-F42E465AB0E8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FA3191E-14EF-4DC3-AD93-CA289B12B4C9}"/>
              </a:ext>
            </a:extLst>
          </p:cNvPr>
          <p:cNvCxnSpPr>
            <a:cxnSpLocks/>
          </p:cNvCxnSpPr>
          <p:nvPr userDrawn="1"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B530A8A-ABDE-4B7F-B28B-A9B499B32225}"/>
              </a:ext>
            </a:extLst>
          </p:cNvPr>
          <p:cNvCxnSpPr/>
          <p:nvPr userDrawn="1"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5ADF575-91AD-4F69-BA66-356B62AEB683}"/>
              </a:ext>
            </a:extLst>
          </p:cNvPr>
          <p:cNvCxnSpPr/>
          <p:nvPr userDrawn="1"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60C0104-2410-4352-A800-FD0292CC11A7}"/>
              </a:ext>
            </a:extLst>
          </p:cNvPr>
          <p:cNvCxnSpPr/>
          <p:nvPr userDrawn="1"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0FB7F08-6662-4D0C-AFAB-CFFDE9B1CA0A}"/>
              </a:ext>
            </a:extLst>
          </p:cNvPr>
          <p:cNvCxnSpPr/>
          <p:nvPr userDrawn="1"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79635D4-E3FF-4174-A648-032E9615851B}"/>
              </a:ext>
            </a:extLst>
          </p:cNvPr>
          <p:cNvCxnSpPr>
            <a:cxnSpLocks/>
          </p:cNvCxnSpPr>
          <p:nvPr userDrawn="1"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601A2EF-9181-444B-8898-83A36D09B869}"/>
              </a:ext>
            </a:extLst>
          </p:cNvPr>
          <p:cNvCxnSpPr>
            <a:cxnSpLocks/>
          </p:cNvCxnSpPr>
          <p:nvPr userDrawn="1"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07F38C1-A87B-4D59-BE69-6A23413F5870}"/>
              </a:ext>
            </a:extLst>
          </p:cNvPr>
          <p:cNvCxnSpPr/>
          <p:nvPr userDrawn="1"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mond Pa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err="1"/>
              <a:t>SoftUni</a:t>
            </a:r>
            <a:r>
              <a:rPr lang="en-US" dirty="0"/>
              <a:t> Diamond Partners</a:t>
            </a:r>
            <a:endParaRPr lang="bg-BG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1C8BF23-28B4-4942-902F-58C0B92A76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pic>
        <p:nvPicPr>
          <p:cNvPr id="12" name="Infragistics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4" r="-4204"/>
          <a:stretch/>
        </p:blipFill>
        <p:spPr>
          <a:xfrm>
            <a:off x="5455779" y="4535836"/>
            <a:ext cx="566883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softEdge rad="0"/>
          </a:effectLst>
        </p:spPr>
      </p:pic>
      <p:pic>
        <p:nvPicPr>
          <p:cNvPr id="22" name="Indeavr" descr="Ð ÐµÐ·ÑÐ»ÑÐ°Ñ Ñ Ð¸Ð·Ð¾Ð±ÑÐ°Ð¶ÐµÐ½Ð¸Ðµ Ð·Ð° indeavr">
            <a:hlinkClick r:id="rId6"/>
          </p:cNvPr>
          <p:cNvPicPr>
            <a:picLocks noChangeAspect="1" noChangeArrowheads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33" t="-16118" r="-14633" b="-8642"/>
          <a:stretch/>
        </p:blipFill>
        <p:spPr bwMode="auto">
          <a:xfrm>
            <a:off x="1067387" y="4535836"/>
            <a:ext cx="396214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3" name="Codexio">
            <a:hlinkClick r:id="rId8"/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589" t="-22282" r="-30138" b="-23831"/>
          <a:stretch/>
        </p:blipFill>
        <p:spPr>
          <a:xfrm>
            <a:off x="9375511" y="5566366"/>
            <a:ext cx="174910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4" name="Liebherr">
            <a:hlinkClick r:id="rId10"/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26" r="-4226"/>
          <a:stretch/>
        </p:blipFill>
        <p:spPr>
          <a:xfrm>
            <a:off x="1067387" y="5566366"/>
            <a:ext cx="5567564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5" name="Aeternity">
            <a:hlinkClick r:id="rId12"/>
          </p:cNvPr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91" r="-41391" b="-5190"/>
          <a:stretch/>
        </p:blipFill>
        <p:spPr>
          <a:xfrm>
            <a:off x="7025404" y="5566366"/>
            <a:ext cx="195586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6" name="Netpeak" descr="Ð ÐµÐ·ÑÐ»ÑÐ°Ñ Ñ Ð¸Ð·Ð¾Ð±ÑÐ°Ð¶ÐµÐ½Ð¸Ðµ Ð·Ð° netpeak">
            <a:hlinkClick r:id="rId14"/>
          </p:cNvPr>
          <p:cNvPicPr>
            <a:picLocks noChangeAspect="1" noChangeArrowheads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91" t="-11436" r="-7291" b="-11436"/>
          <a:stretch/>
        </p:blipFill>
        <p:spPr bwMode="auto">
          <a:xfrm>
            <a:off x="5330775" y="2474775"/>
            <a:ext cx="579383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7" name="Sotware Group" descr="Ð ÐµÐ·ÑÐ»ÑÐ°Ñ Ñ Ð¸Ð·Ð¾Ð±ÑÐ°Ð¶ÐµÐ½Ð¸Ðµ Ð·Ð° software group">
            <a:hlinkClick r:id="rId16"/>
          </p:cNvPr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84" r="-9241"/>
          <a:stretch/>
        </p:blipFill>
        <p:spPr bwMode="auto">
          <a:xfrm>
            <a:off x="1067388" y="2474775"/>
            <a:ext cx="385837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8" name="Telenor">
            <a:hlinkClick r:id="rId18"/>
          </p:cNvPr>
          <p:cNvPicPr>
            <a:picLocks noChangeAspect="1"/>
          </p:cNvPicPr>
          <p:nvPr userDrawn="1"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3" r="-12003" b="-2307"/>
          <a:stretch/>
        </p:blipFill>
        <p:spPr>
          <a:xfrm>
            <a:off x="8676437" y="1444245"/>
            <a:ext cx="244817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9" name="XS">
            <a:hlinkClick r:id="rId20"/>
          </p:cNvPr>
          <p:cNvPicPr>
            <a:picLocks noChangeAspect="1"/>
          </p:cNvPicPr>
          <p:nvPr userDrawn="1"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6" t="-9452" r="-8796" b="-9452"/>
          <a:stretch/>
        </p:blipFill>
        <p:spPr>
          <a:xfrm>
            <a:off x="1067387" y="1444245"/>
            <a:ext cx="418579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0" name="SB Tech">
            <a:hlinkClick r:id="rId22"/>
          </p:cNvPr>
          <p:cNvPicPr>
            <a:picLocks noChangeAspect="1"/>
          </p:cNvPicPr>
          <p:nvPr userDrawn="1"/>
        </p:nvPicPr>
        <p:blipFill rotWithShape="1"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2" t="6534" r="-689" b="14898"/>
          <a:stretch/>
        </p:blipFill>
        <p:spPr>
          <a:xfrm>
            <a:off x="5607950" y="1444245"/>
            <a:ext cx="2713717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1" name="Postbank">
            <a:hlinkClick r:id="rId24"/>
          </p:cNvPr>
          <p:cNvPicPr>
            <a:picLocks noChangeAspect="1"/>
          </p:cNvPicPr>
          <p:nvPr userDrawn="1"/>
        </p:nvPicPr>
        <p:blipFill rotWithShape="1"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26" t="-8951" r="-21826" b="-8951"/>
          <a:stretch/>
        </p:blipFill>
        <p:spPr>
          <a:xfrm>
            <a:off x="5971872" y="3505306"/>
            <a:ext cx="2519658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2" name="SuperHosting" descr="Ð ÐµÐ·ÑÐ»ÑÐ°Ñ Ñ Ð¸Ð·Ð¾Ð±ÑÐ°Ð¶ÐµÐ½Ð¸Ðµ Ð·Ð° superhosting png">
            <a:hlinkClick r:id="rId26"/>
          </p:cNvPr>
          <p:cNvPicPr>
            <a:picLocks noChangeAspect="1" noChangeArrowheads="1"/>
          </p:cNvPicPr>
          <p:nvPr userDrawn="1"/>
        </p:nvPicPr>
        <p:blipFill rotWithShape="1">
          <a:blip r:embed="rId2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3" t="-10753" r="-34663" b="-10753"/>
          <a:stretch/>
        </p:blipFill>
        <p:spPr bwMode="auto">
          <a:xfrm>
            <a:off x="8854361" y="3505306"/>
            <a:ext cx="2270253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3" name="SmartIT">
            <a:hlinkClick r:id="rId28"/>
          </p:cNvPr>
          <p:cNvPicPr>
            <a:picLocks noChangeAspect="1"/>
          </p:cNvPicPr>
          <p:nvPr userDrawn="1"/>
        </p:nvPicPr>
        <p:blipFill rotWithShape="1"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3" t="-16504" r="-14503" b="-16504"/>
          <a:stretch/>
        </p:blipFill>
        <p:spPr>
          <a:xfrm>
            <a:off x="1067388" y="3505306"/>
            <a:ext cx="454165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643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al P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51FC5-6AB6-4A04-9304-C6C88E9B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83D18-FDC7-4C48-A949-71D2969C5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AD92E-A653-4789-B55D-8A218100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Soft</a:t>
            </a:r>
            <a:r>
              <a:rPr lang="en-GB" dirty="0"/>
              <a:t>U</a:t>
            </a:r>
            <a:r>
              <a:rPr lang="en-US" dirty="0" err="1"/>
              <a:t>ni</a:t>
            </a:r>
            <a:r>
              <a:rPr lang="en-US" dirty="0"/>
              <a:t> Organizational Partners</a:t>
            </a:r>
            <a:endParaRPr lang="bg-BG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691F48-DCAC-4489-AA09-7346B7E6785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4737B-4698-41F8-AC81-9324F12880B9}"/>
              </a:ext>
            </a:extLst>
          </p:cNvPr>
          <p:cNvGrpSpPr/>
          <p:nvPr userDrawn="1"/>
        </p:nvGrpSpPr>
        <p:grpSpPr>
          <a:xfrm>
            <a:off x="1981200" y="1710324"/>
            <a:ext cx="8229600" cy="4151278"/>
            <a:chOff x="1492446" y="2067924"/>
            <a:chExt cx="6811766" cy="3436077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953" t="-24485" r="-5953" b="-24485"/>
            <a:stretch/>
          </p:blipFill>
          <p:spPr>
            <a:xfrm>
              <a:off x="1492446" y="2067924"/>
              <a:ext cx="4297166" cy="1439625"/>
            </a:xfrm>
            <a:prstGeom prst="roundRect">
              <a:avLst>
                <a:gd name="adj" fmla="val 880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18" name="Picture 17">
              <a:hlinkClick r:id="rId5"/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654" r="6654"/>
            <a:stretch/>
          </p:blipFill>
          <p:spPr>
            <a:xfrm>
              <a:off x="6341434" y="2067924"/>
              <a:ext cx="1962778" cy="1439625"/>
            </a:xfrm>
            <a:prstGeom prst="roundRect">
              <a:avLst>
                <a:gd name="adj" fmla="val 8806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19" name="Picture 18">
              <a:hlinkClick r:id="rId7"/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201" t="-3201" r="-3201" b="-3201"/>
            <a:stretch/>
          </p:blipFill>
          <p:spPr>
            <a:xfrm>
              <a:off x="5904002" y="4064376"/>
              <a:ext cx="2400210" cy="1439625"/>
            </a:xfrm>
            <a:prstGeom prst="roundRect">
              <a:avLst>
                <a:gd name="adj" fmla="val 8200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20" name="Picture 19">
              <a:hlinkClick r:id="rId9"/>
            </p:cNvPr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9305" t="-5874" r="-9305" b="-12736"/>
            <a:stretch/>
          </p:blipFill>
          <p:spPr>
            <a:xfrm>
              <a:off x="1492446" y="4064376"/>
              <a:ext cx="3383118" cy="1439625"/>
            </a:xfrm>
            <a:prstGeom prst="roundRect">
              <a:avLst>
                <a:gd name="adj" fmla="val 1001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00456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9504009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8" dirty="0"/>
              <a:t>Software University – High-Quality Education, </a:t>
            </a:r>
            <a:br>
              <a:rPr lang="en-US" sz="3198" dirty="0"/>
            </a:br>
            <a:r>
              <a:rPr lang="en-US" sz="3198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8" noProof="1">
                <a:hlinkClick r:id="rId3"/>
              </a:rPr>
              <a:t>softuni.bg</a:t>
            </a:r>
            <a:r>
              <a:rPr lang="en-US" sz="2898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Foundation</a:t>
            </a:r>
            <a:endParaRPr lang="bg-BG" sz="3198" dirty="0"/>
          </a:p>
          <a:p>
            <a:pPr lvl="1">
              <a:lnSpc>
                <a:spcPct val="100000"/>
              </a:lnSpc>
            </a:pPr>
            <a:r>
              <a:rPr lang="en-US" sz="2998" noProof="1">
                <a:hlinkClick r:id="rId4"/>
              </a:rPr>
              <a:t>http://softuni.foundation/</a:t>
            </a:r>
            <a:endParaRPr lang="en-US" sz="2998" noProof="1"/>
          </a:p>
          <a:p>
            <a:pPr>
              <a:lnSpc>
                <a:spcPct val="100000"/>
              </a:lnSpc>
            </a:pPr>
            <a:r>
              <a:rPr lang="en-US" sz="3198" dirty="0"/>
              <a:t>Software University @ Facebook</a:t>
            </a:r>
          </a:p>
          <a:p>
            <a:pPr marL="989981" marR="0" lvl="1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kumimoji="0" lang="en-US" sz="2898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Forums</a:t>
            </a:r>
          </a:p>
          <a:p>
            <a:pPr marL="989981" marR="0" lvl="1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lang="en-US" sz="2798" dirty="0">
                <a:hlinkClick r:id="rId6"/>
              </a:rPr>
              <a:t>forum.softuni.bg</a:t>
            </a:r>
            <a:endParaRPr lang="en-US" sz="2798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61449" y="3608627"/>
            <a:ext cx="1119031" cy="11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977" y="5017462"/>
            <a:ext cx="1042504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603" y="2384689"/>
            <a:ext cx="3227765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829" y="1319423"/>
            <a:ext cx="1670274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10369" y="1409638"/>
            <a:ext cx="357216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bg-BG" dirty="0"/>
              <a:t>Съдържание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8182463" cy="4795935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614599"/>
            <a:ext cx="10961783" cy="6753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65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ve 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0" y="0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z="4800" dirty="0"/>
              <a:t>Live Exercises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620157"/>
            <a:ext cx="10961783" cy="66525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C72231-4494-467D-B0D7-F1E1DA83D2FE}"/>
              </a:ext>
            </a:extLst>
          </p:cNvPr>
          <p:cNvGrpSpPr/>
          <p:nvPr userDrawn="1"/>
        </p:nvGrpSpPr>
        <p:grpSpPr>
          <a:xfrm>
            <a:off x="4267200" y="349301"/>
            <a:ext cx="3657600" cy="4070979"/>
            <a:chOff x="4265613" y="394224"/>
            <a:chExt cx="3657600" cy="407097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1D08E1D-5E83-4850-B006-A642A52DBB4E}"/>
                </a:ext>
              </a:extLst>
            </p:cNvPr>
            <p:cNvSpPr/>
            <p:nvPr/>
          </p:nvSpPr>
          <p:spPr bwMode="auto">
            <a:xfrm>
              <a:off x="4265613" y="807603"/>
              <a:ext cx="3657600" cy="3657600"/>
            </a:xfrm>
            <a:prstGeom prst="ellipse">
              <a:avLst/>
            </a:prstGeom>
            <a:solidFill>
              <a:schemeClr val="bg2">
                <a:alpha val="50000"/>
              </a:schemeClr>
            </a:solidFill>
            <a:ln w="19050">
              <a:solidFill>
                <a:schemeClr val="bg2"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82B4870-9B78-4FB5-B658-366BE3060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418012" y="394224"/>
              <a:ext cx="3124201" cy="38352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521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05" y="1792355"/>
            <a:ext cx="1830305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915152" cy="406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29724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27" y="3314704"/>
            <a:ext cx="1260665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9073" y="1121144"/>
            <a:ext cx="10036163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46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816" y="6397196"/>
            <a:ext cx="80871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13" y="1138844"/>
            <a:ext cx="11804822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90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91" r:id="rId12"/>
    <p:sldLayoutId id="2147483686" r:id="rId13"/>
    <p:sldLayoutId id="2147483689" r:id="rId14"/>
    <p:sldLayoutId id="2147483688" r:id="rId15"/>
    <p:sldLayoutId id="2147483687" r:id="rId16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989981" indent="-380762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048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267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485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opencourses/train-the-trainer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856" y="1250986"/>
            <a:ext cx="10965303" cy="882654"/>
          </a:xfrm>
        </p:spPr>
        <p:txBody>
          <a:bodyPr>
            <a:normAutofit/>
          </a:bodyPr>
          <a:lstStyle/>
          <a:p>
            <a:r>
              <a:rPr lang="bg-BG" dirty="0" smtClean="0"/>
              <a:t>Файлова структура на организация на данните</a:t>
            </a:r>
            <a:endParaRPr lang="en-US" dirty="0">
              <a:solidFill>
                <a:srgbClr val="234465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857" y="429804"/>
            <a:ext cx="10965303" cy="882654"/>
          </a:xfrm>
        </p:spPr>
        <p:txBody>
          <a:bodyPr>
            <a:noAutofit/>
          </a:bodyPr>
          <a:lstStyle/>
          <a:p>
            <a:r>
              <a:rPr lang="bg-BG" sz="4800" dirty="0" smtClean="0"/>
              <a:t>Файлова система</a:t>
            </a:r>
            <a:endParaRPr lang="en-US" sz="4800" dirty="0">
              <a:solidFill>
                <a:srgbClr val="234465"/>
              </a:solidFill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85BC4C-0F13-4FD4-8F23-99FD4661837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Technical Trainers</a:t>
            </a:r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8714" y="1910709"/>
            <a:ext cx="3836501" cy="3472887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 smtClean="0"/>
              <a:t>Създаване на файлове и папки</a:t>
            </a:r>
            <a:endParaRPr lang="bg-BG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005" y="1492436"/>
            <a:ext cx="7503886" cy="5213605"/>
          </a:xfrm>
          <a:prstGeom prst="rect">
            <a:avLst/>
          </a:prstGeom>
        </p:spPr>
      </p:pic>
      <p:sp>
        <p:nvSpPr>
          <p:cNvPr id="3" name="Закръглено правоъгълно изнесено означение 2"/>
          <p:cNvSpPr/>
          <p:nvPr/>
        </p:nvSpPr>
        <p:spPr bwMode="auto">
          <a:xfrm>
            <a:off x="7750629" y="5184235"/>
            <a:ext cx="4244605" cy="958445"/>
          </a:xfrm>
          <a:prstGeom prst="wedgeRoundRectCallout">
            <a:avLst>
              <a:gd name="adj1" fmla="val -57476"/>
              <a:gd name="adj2" fmla="val 66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Отваряме контекстно меню на желаната папка 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Закръглено правоъгълно изнесено означение 7"/>
          <p:cNvSpPr/>
          <p:nvPr/>
        </p:nvSpPr>
        <p:spPr bwMode="auto">
          <a:xfrm>
            <a:off x="9608522" y="3070861"/>
            <a:ext cx="2298782" cy="818884"/>
          </a:xfrm>
          <a:prstGeom prst="wedgeRoundRectCallout">
            <a:avLst>
              <a:gd name="adj1" fmla="val -120811"/>
              <a:gd name="adj2" fmla="val 4882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Създай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Закръглено правоъгълно изнесено означение 9"/>
          <p:cNvSpPr/>
          <p:nvPr/>
        </p:nvSpPr>
        <p:spPr bwMode="auto">
          <a:xfrm>
            <a:off x="190405" y="3264196"/>
            <a:ext cx="2799538" cy="1380917"/>
          </a:xfrm>
          <a:prstGeom prst="wedgeRoundRectCallout">
            <a:avLst>
              <a:gd name="adj1" fmla="val 117891"/>
              <a:gd name="adj2" fmla="val 4525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Създаваме папка или файл от даден тип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5070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84BB08-D975-4CFE-8D0F-C329F601A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4279998" cy="5201066"/>
          </a:xfrm>
        </p:spPr>
        <p:txBody>
          <a:bodyPr>
            <a:noAutofit/>
          </a:bodyPr>
          <a:lstStyle/>
          <a:p>
            <a:pPr lvl="1">
              <a:buClr>
                <a:schemeClr val="tx1"/>
              </a:buClr>
            </a:pPr>
            <a:r>
              <a:rPr lang="bg-BG" sz="3400" dirty="0" smtClean="0"/>
              <a:t>Създаване</a:t>
            </a:r>
          </a:p>
          <a:p>
            <a:pPr lvl="1">
              <a:buClr>
                <a:schemeClr val="tx1"/>
              </a:buClr>
            </a:pPr>
            <a:r>
              <a:rPr lang="bg-BG" sz="3400" dirty="0" smtClean="0"/>
              <a:t>Отваряне</a:t>
            </a:r>
          </a:p>
          <a:p>
            <a:pPr lvl="1">
              <a:buClr>
                <a:schemeClr val="tx1"/>
              </a:buClr>
            </a:pPr>
            <a:r>
              <a:rPr lang="bg-BG" sz="3400" dirty="0" smtClean="0"/>
              <a:t>Копиране</a:t>
            </a:r>
          </a:p>
          <a:p>
            <a:pPr lvl="1">
              <a:buClr>
                <a:schemeClr val="tx1"/>
              </a:buClr>
            </a:pPr>
            <a:r>
              <a:rPr lang="bg-BG" sz="3400" dirty="0" smtClean="0"/>
              <a:t>Преименуване</a:t>
            </a:r>
          </a:p>
          <a:p>
            <a:pPr lvl="1">
              <a:buClr>
                <a:schemeClr val="tx1"/>
              </a:buClr>
            </a:pPr>
            <a:r>
              <a:rPr lang="bg-BG" sz="3400" dirty="0" smtClean="0"/>
              <a:t>Преместване</a:t>
            </a:r>
            <a:br>
              <a:rPr lang="bg-BG" sz="3400" dirty="0" smtClean="0"/>
            </a:br>
            <a:r>
              <a:rPr lang="bg-BG" sz="3400" dirty="0" smtClean="0"/>
              <a:t>(изрязване и копиране)</a:t>
            </a:r>
          </a:p>
          <a:p>
            <a:pPr lvl="1">
              <a:buClr>
                <a:schemeClr val="tx1"/>
              </a:buClr>
            </a:pPr>
            <a:r>
              <a:rPr lang="bg-BG" sz="3400" dirty="0" smtClean="0"/>
              <a:t>Изтриване</a:t>
            </a:r>
            <a:endParaRPr lang="bg-BG" sz="36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 smtClean="0"/>
              <a:t>Основни операции с файлове и папки</a:t>
            </a:r>
            <a:endParaRPr lang="bg-BG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9" name="Картина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9750" y="1488163"/>
            <a:ext cx="7086662" cy="4909028"/>
          </a:xfrm>
          <a:prstGeom prst="rect">
            <a:avLst/>
          </a:prstGeom>
        </p:spPr>
      </p:pic>
      <p:sp>
        <p:nvSpPr>
          <p:cNvPr id="11" name="Закръглено правоъгълно изнесено означение 10"/>
          <p:cNvSpPr/>
          <p:nvPr/>
        </p:nvSpPr>
        <p:spPr bwMode="auto">
          <a:xfrm>
            <a:off x="9006962" y="4242507"/>
            <a:ext cx="2154524" cy="634294"/>
          </a:xfrm>
          <a:prstGeom prst="wedgeRoundRectCallout">
            <a:avLst>
              <a:gd name="adj1" fmla="val -50231"/>
              <a:gd name="adj2" fmla="val -11592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Отваряне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Закръглено правоъгълно изнесено означение 11"/>
          <p:cNvSpPr/>
          <p:nvPr/>
        </p:nvSpPr>
        <p:spPr bwMode="auto">
          <a:xfrm>
            <a:off x="3393138" y="1171011"/>
            <a:ext cx="2154524" cy="634294"/>
          </a:xfrm>
          <a:prstGeom prst="wedgeRoundRectCallout">
            <a:avLst>
              <a:gd name="adj1" fmla="val 59576"/>
              <a:gd name="adj2" fmla="val 11061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Изрязване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Закръглено правоъгълно изнесено означение 12"/>
          <p:cNvSpPr/>
          <p:nvPr/>
        </p:nvSpPr>
        <p:spPr bwMode="auto">
          <a:xfrm>
            <a:off x="5725260" y="1144989"/>
            <a:ext cx="2154524" cy="634294"/>
          </a:xfrm>
          <a:prstGeom prst="wedgeRoundRectCallout">
            <a:avLst>
              <a:gd name="adj1" fmla="val -28674"/>
              <a:gd name="adj2" fmla="val 991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Копиране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Закръглено правоъгълно изнесено означение 13"/>
          <p:cNvSpPr/>
          <p:nvPr/>
        </p:nvSpPr>
        <p:spPr bwMode="auto">
          <a:xfrm>
            <a:off x="8057382" y="1183886"/>
            <a:ext cx="2583346" cy="634294"/>
          </a:xfrm>
          <a:prstGeom prst="wedgeRoundRectCallout">
            <a:avLst>
              <a:gd name="adj1" fmla="val -92063"/>
              <a:gd name="adj2" fmla="val 10603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Преименуване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Закръглено правоъгълно изнесено означение 14"/>
          <p:cNvSpPr/>
          <p:nvPr/>
        </p:nvSpPr>
        <p:spPr bwMode="auto">
          <a:xfrm>
            <a:off x="9840710" y="1963634"/>
            <a:ext cx="2154524" cy="634294"/>
          </a:xfrm>
          <a:prstGeom prst="wedgeRoundRectCallout">
            <a:avLst>
              <a:gd name="adj1" fmla="val -147239"/>
              <a:gd name="adj2" fmla="val -1523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Изтриване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Закръглен правоъгълник 6"/>
          <p:cNvSpPr/>
          <p:nvPr/>
        </p:nvSpPr>
        <p:spPr bwMode="auto">
          <a:xfrm>
            <a:off x="8287657" y="3218302"/>
            <a:ext cx="1408795" cy="244457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Закръглено правоъгълно изнесено означение 15"/>
          <p:cNvSpPr/>
          <p:nvPr/>
        </p:nvSpPr>
        <p:spPr bwMode="auto">
          <a:xfrm>
            <a:off x="10042436" y="2875208"/>
            <a:ext cx="1523976" cy="911531"/>
          </a:xfrm>
          <a:prstGeom prst="wedgeRoundRectCallout">
            <a:avLst>
              <a:gd name="adj1" fmla="val -70108"/>
              <a:gd name="adj2" fmla="val 49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Също и от тук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Закръглено правоъгълно изнесено означение 16"/>
          <p:cNvSpPr/>
          <p:nvPr/>
        </p:nvSpPr>
        <p:spPr bwMode="auto">
          <a:xfrm>
            <a:off x="4267199" y="3340530"/>
            <a:ext cx="3077029" cy="634294"/>
          </a:xfrm>
          <a:prstGeom prst="wedgeRoundRectCallout">
            <a:avLst>
              <a:gd name="adj1" fmla="val 63680"/>
              <a:gd name="adj2" fmla="val -7473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Контекстно меню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25954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11" grpId="0" uiExpand="1" animBg="1"/>
      <p:bldP spid="12" grpId="0" uiExpand="1" animBg="1"/>
      <p:bldP spid="13" grpId="0" uiExpand="1" animBg="1"/>
      <p:bldP spid="14" grpId="0" uiExpand="1" animBg="1"/>
      <p:bldP spid="15" grpId="0" uiExpand="1" animBg="1"/>
      <p:bldP spid="7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 smtClean="0"/>
              <a:t>Примери за папки и </a:t>
            </a:r>
            <a:r>
              <a:rPr lang="bg-BG" sz="4000" dirty="0" err="1" smtClean="0"/>
              <a:t>подпапки</a:t>
            </a:r>
            <a:endParaRPr lang="bg-BG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Картина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317" y="1603068"/>
            <a:ext cx="6150222" cy="494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21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D3F004-A688-465E-A5F9-7CDFBE013F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5108" y="4631673"/>
            <a:ext cx="10961783" cy="768084"/>
          </a:xfrm>
        </p:spPr>
        <p:txBody>
          <a:bodyPr/>
          <a:lstStyle/>
          <a:p>
            <a:r>
              <a:rPr lang="ru-RU" dirty="0" smtClean="0"/>
              <a:t>Работа </a:t>
            </a:r>
            <a:r>
              <a:rPr lang="ru-RU" dirty="0"/>
              <a:t>с </a:t>
            </a:r>
            <a:r>
              <a:rPr lang="ru-RU" dirty="0" err="1"/>
              <a:t>файлове</a:t>
            </a:r>
            <a:r>
              <a:rPr lang="ru-RU" dirty="0"/>
              <a:t> и папки</a:t>
            </a:r>
            <a:endParaRPr lang="en-US" dirty="0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 smtClean="0"/>
              <a:t>Създаване, копиране, преместване и изтриване</a:t>
            </a:r>
            <a:endParaRPr lang="bg-BG" dirty="0"/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84" y="3428993"/>
            <a:ext cx="32" cy="14"/>
          </a:xfrm>
          <a:prstGeom prst="rect">
            <a:avLst/>
          </a:prstGeom>
        </p:spPr>
      </p:pic>
      <p:pic>
        <p:nvPicPr>
          <p:cNvPr id="7" name="Картина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758" y="765729"/>
            <a:ext cx="8688451" cy="3865944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74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94533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957" y="100750"/>
            <a:ext cx="8789578" cy="882654"/>
          </a:xfrm>
        </p:spPr>
        <p:txBody>
          <a:bodyPr>
            <a:normAutofit/>
          </a:bodyPr>
          <a:lstStyle/>
          <a:p>
            <a:r>
              <a:rPr lang="bg-BG" sz="4000" dirty="0" smtClean="0"/>
              <a:t>Основни действия с </a:t>
            </a:r>
            <a:r>
              <a:rPr lang="bg-BG" sz="4000" dirty="0" smtClean="0"/>
              <a:t>файлове и папки</a:t>
            </a:r>
            <a:endParaRPr lang="bg-BG" sz="4000" dirty="0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dirty="0" smtClean="0"/>
              <a:t>Създаване </a:t>
            </a:r>
          </a:p>
          <a:p>
            <a:r>
              <a:rPr lang="bg-BG" sz="3600" dirty="0" smtClean="0"/>
              <a:t>Копиране</a:t>
            </a:r>
          </a:p>
          <a:p>
            <a:r>
              <a:rPr lang="bg-BG" sz="3600" dirty="0" smtClean="0"/>
              <a:t>Преместване</a:t>
            </a:r>
          </a:p>
          <a:p>
            <a:r>
              <a:rPr lang="bg-BG" sz="3600" dirty="0" smtClean="0"/>
              <a:t>Преименуване</a:t>
            </a:r>
          </a:p>
          <a:p>
            <a:pPr>
              <a:buClr>
                <a:schemeClr val="tx1"/>
              </a:buClr>
            </a:pPr>
            <a:r>
              <a:rPr lang="bg-BG" sz="3600" b="1" dirty="0" smtClean="0">
                <a:solidFill>
                  <a:schemeClr val="bg1"/>
                </a:solidFill>
              </a:rPr>
              <a:t>Изтриване</a:t>
            </a:r>
            <a:endParaRPr lang="bg-BG" sz="3600" b="1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131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628" y="1453933"/>
            <a:ext cx="7484720" cy="5184769"/>
          </a:xfrm>
          <a:prstGeom prst="rect">
            <a:avLst/>
          </a:prstGeom>
        </p:spPr>
      </p:pic>
      <p:sp>
        <p:nvSpPr>
          <p:cNvPr id="6" name="Заглавие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Пример за копиране/преместване на файл (1)</a:t>
            </a:r>
            <a:endParaRPr lang="bg-BG" dirty="0"/>
          </a:p>
        </p:txBody>
      </p:sp>
      <p:sp>
        <p:nvSpPr>
          <p:cNvPr id="8" name="Закръглено правоъгълно изнесено означение 7"/>
          <p:cNvSpPr/>
          <p:nvPr/>
        </p:nvSpPr>
        <p:spPr bwMode="auto">
          <a:xfrm>
            <a:off x="2353628" y="1641652"/>
            <a:ext cx="2670629" cy="783772"/>
          </a:xfrm>
          <a:prstGeom prst="wedgeRoundRectCallout">
            <a:avLst>
              <a:gd name="adj1" fmla="val 71558"/>
              <a:gd name="adj2" fmla="val 15324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файла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Закръглено правоъгълно изнесено означение 8"/>
          <p:cNvSpPr/>
          <p:nvPr/>
        </p:nvSpPr>
        <p:spPr bwMode="auto">
          <a:xfrm>
            <a:off x="5504597" y="1641652"/>
            <a:ext cx="2989943" cy="946597"/>
          </a:xfrm>
          <a:prstGeom prst="wedgeRoundRectCallout">
            <a:avLst>
              <a:gd name="adj1" fmla="val -6755"/>
              <a:gd name="adj2" fmla="val 13165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Копираме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файла в клипборда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" name="Картина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88" y="3428990"/>
            <a:ext cx="24" cy="20"/>
          </a:xfrm>
          <a:prstGeom prst="rect">
            <a:avLst/>
          </a:prstGeom>
        </p:spPr>
      </p:pic>
      <p:sp>
        <p:nvSpPr>
          <p:cNvPr id="17" name="Закръглено правоъгълно изнесено означение 16"/>
          <p:cNvSpPr/>
          <p:nvPr/>
        </p:nvSpPr>
        <p:spPr bwMode="auto">
          <a:xfrm>
            <a:off x="3044424" y="4123853"/>
            <a:ext cx="4285290" cy="1820005"/>
          </a:xfrm>
          <a:prstGeom prst="wedgeRoundRectCallout">
            <a:avLst>
              <a:gd name="adj1" fmla="val 28954"/>
              <a:gd name="adj2" fmla="val -8223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ли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изрязваме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файла в клипборда, ако искаме да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преместим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файла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17809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лавие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Пример за копиране/преместване на файл (2)</a:t>
            </a:r>
            <a:endParaRPr lang="bg-BG" dirty="0"/>
          </a:p>
        </p:txBody>
      </p:sp>
      <p:pic>
        <p:nvPicPr>
          <p:cNvPr id="14" name="Картина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88" y="3428990"/>
            <a:ext cx="24" cy="20"/>
          </a:xfrm>
          <a:prstGeom prst="rect">
            <a:avLst/>
          </a:prstGeom>
        </p:spPr>
      </p:pic>
      <p:pic>
        <p:nvPicPr>
          <p:cNvPr id="16" name="Картина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3291" y="1508258"/>
            <a:ext cx="6740273" cy="5523914"/>
          </a:xfrm>
          <a:prstGeom prst="rect">
            <a:avLst/>
          </a:prstGeom>
        </p:spPr>
      </p:pic>
      <p:sp>
        <p:nvSpPr>
          <p:cNvPr id="11" name="Закръглено правоъгълно изнесено означение 10"/>
          <p:cNvSpPr/>
          <p:nvPr/>
        </p:nvSpPr>
        <p:spPr bwMode="auto">
          <a:xfrm>
            <a:off x="5133559" y="4697665"/>
            <a:ext cx="3463725" cy="1163648"/>
          </a:xfrm>
          <a:prstGeom prst="wedgeRoundRectCallout">
            <a:avLst>
              <a:gd name="adj1" fmla="val -115658"/>
              <a:gd name="adj2" fmla="val -11315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къде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 се копира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Закръглено правоъгълно изнесено означение 11"/>
          <p:cNvSpPr/>
          <p:nvPr/>
        </p:nvSpPr>
        <p:spPr bwMode="auto">
          <a:xfrm>
            <a:off x="6982281" y="3293256"/>
            <a:ext cx="2714171" cy="546723"/>
          </a:xfrm>
          <a:prstGeom prst="wedgeRoundRectCallout">
            <a:avLst>
              <a:gd name="adj1" fmla="val -164831"/>
              <a:gd name="adj2" fmla="val -24867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Поставяме</a:t>
            </a:r>
            <a:endParaRPr lang="bg-BG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4291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лавие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Пример за копиране/преместване на файл (3)</a:t>
            </a:r>
            <a:endParaRPr lang="bg-BG" dirty="0"/>
          </a:p>
        </p:txBody>
      </p:sp>
      <p:pic>
        <p:nvPicPr>
          <p:cNvPr id="13" name="Картина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530" y="1472296"/>
            <a:ext cx="6338133" cy="5100216"/>
          </a:xfrm>
          <a:prstGeom prst="rect">
            <a:avLst/>
          </a:prstGeom>
        </p:spPr>
      </p:pic>
      <p:pic>
        <p:nvPicPr>
          <p:cNvPr id="14" name="Картина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88" y="3428990"/>
            <a:ext cx="24" cy="20"/>
          </a:xfrm>
          <a:prstGeom prst="rect">
            <a:avLst/>
          </a:prstGeom>
        </p:spPr>
      </p:pic>
      <p:sp>
        <p:nvSpPr>
          <p:cNvPr id="15" name="Закръглено правоъгълно изнесено означение 14"/>
          <p:cNvSpPr/>
          <p:nvPr/>
        </p:nvSpPr>
        <p:spPr bwMode="auto">
          <a:xfrm>
            <a:off x="7882977" y="3910015"/>
            <a:ext cx="2668909" cy="1750556"/>
          </a:xfrm>
          <a:prstGeom prst="wedgeRoundRectCallout">
            <a:avLst>
              <a:gd name="adj1" fmla="val -77365"/>
              <a:gd name="adj2" fmla="val -7393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Готово, файлът е копиран или преместен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32103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 контейнер 1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4753026" cy="5201066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tx1"/>
              </a:buClr>
            </a:pPr>
            <a:r>
              <a:rPr lang="bg-BG" b="1" dirty="0" smtClean="0">
                <a:solidFill>
                  <a:schemeClr val="bg1"/>
                </a:solidFill>
              </a:rPr>
              <a:t>Изтриването</a:t>
            </a:r>
            <a:r>
              <a:rPr lang="bg-BG" dirty="0" smtClean="0"/>
              <a:t> на данни често е необратима команда. Изтритите данни не винаги може да се възстановят</a:t>
            </a:r>
          </a:p>
          <a:p>
            <a:pPr>
              <a:buClr>
                <a:schemeClr val="tx1"/>
              </a:buClr>
            </a:pPr>
            <a:r>
              <a:rPr lang="bg-BG" dirty="0" smtClean="0"/>
              <a:t>Възстановяването на изтрит файл от коша става с избор </a:t>
            </a:r>
            <a:r>
              <a:rPr lang="bg-BG" b="1" dirty="0">
                <a:solidFill>
                  <a:schemeClr val="bg1"/>
                </a:solidFill>
              </a:rPr>
              <a:t>В</a:t>
            </a:r>
            <a:r>
              <a:rPr lang="bg-BG" b="1" dirty="0" smtClean="0">
                <a:solidFill>
                  <a:schemeClr val="bg1"/>
                </a:solidFill>
              </a:rPr>
              <a:t>ъзстанови</a:t>
            </a:r>
            <a:r>
              <a:rPr lang="bg-BG" dirty="0" smtClean="0"/>
              <a:t> от контекстното меню на файла в коша</a:t>
            </a:r>
          </a:p>
          <a:p>
            <a:pPr marL="0" indent="0">
              <a:buNone/>
            </a:pPr>
            <a:endParaRPr lang="bg-BG" dirty="0" smtClean="0"/>
          </a:p>
        </p:txBody>
      </p:sp>
      <p:sp>
        <p:nvSpPr>
          <p:cNvPr id="6" name="Заглавие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Пример за </a:t>
            </a:r>
            <a:r>
              <a:rPr lang="bg-BG" dirty="0" smtClean="0"/>
              <a:t>изтриване</a:t>
            </a:r>
            <a:r>
              <a:rPr lang="bg-BG" dirty="0" smtClean="0"/>
              <a:t> </a:t>
            </a:r>
            <a:r>
              <a:rPr lang="bg-BG" dirty="0" smtClean="0"/>
              <a:t>на файл </a:t>
            </a:r>
            <a:r>
              <a:rPr lang="bg-BG" dirty="0" smtClean="0"/>
              <a:t>(1)</a:t>
            </a:r>
            <a:endParaRPr lang="bg-BG" dirty="0"/>
          </a:p>
        </p:txBody>
      </p:sp>
      <p:pic>
        <p:nvPicPr>
          <p:cNvPr id="13" name="Картина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3035" y="1246550"/>
            <a:ext cx="6338133" cy="5100216"/>
          </a:xfrm>
          <a:prstGeom prst="rect">
            <a:avLst/>
          </a:prstGeom>
        </p:spPr>
      </p:pic>
      <p:pic>
        <p:nvPicPr>
          <p:cNvPr id="14" name="Картина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88" y="3428990"/>
            <a:ext cx="24" cy="20"/>
          </a:xfrm>
          <a:prstGeom prst="rect">
            <a:avLst/>
          </a:prstGeom>
        </p:spPr>
      </p:pic>
      <p:sp>
        <p:nvSpPr>
          <p:cNvPr id="15" name="Закръглено правоъгълно изнесено означение 14"/>
          <p:cNvSpPr/>
          <p:nvPr/>
        </p:nvSpPr>
        <p:spPr bwMode="auto">
          <a:xfrm>
            <a:off x="8467594" y="4029936"/>
            <a:ext cx="2668909" cy="1750556"/>
          </a:xfrm>
          <a:prstGeom prst="wedgeRoundRectCallout">
            <a:avLst>
              <a:gd name="adj1" fmla="val -18391"/>
              <a:gd name="adj2" fmla="val -867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файла, който ще изриваме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Закръглено правоъгълно изнесено означение 6"/>
          <p:cNvSpPr/>
          <p:nvPr/>
        </p:nvSpPr>
        <p:spPr bwMode="auto">
          <a:xfrm>
            <a:off x="5286080" y="2510034"/>
            <a:ext cx="2581907" cy="1267488"/>
          </a:xfrm>
          <a:prstGeom prst="wedgeRoundRectCallout">
            <a:avLst>
              <a:gd name="adj1" fmla="val 86019"/>
              <a:gd name="adj2" fmla="val -9492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Кликаме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върху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коша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4113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лавие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Пример за </a:t>
            </a:r>
            <a:r>
              <a:rPr lang="bg-BG" dirty="0" smtClean="0"/>
              <a:t>изтриване </a:t>
            </a:r>
            <a:r>
              <a:rPr lang="bg-BG" dirty="0" smtClean="0"/>
              <a:t>на файл (2)</a:t>
            </a:r>
            <a:endParaRPr lang="bg-BG" dirty="0"/>
          </a:p>
        </p:txBody>
      </p:sp>
      <p:pic>
        <p:nvPicPr>
          <p:cNvPr id="14" name="Картина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88" y="3428990"/>
            <a:ext cx="24" cy="20"/>
          </a:xfrm>
          <a:prstGeom prst="rect">
            <a:avLst/>
          </a:prstGeom>
        </p:spPr>
      </p:pic>
      <p:pic>
        <p:nvPicPr>
          <p:cNvPr id="16" name="Картина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3291" y="1508258"/>
            <a:ext cx="6740273" cy="4802601"/>
          </a:xfrm>
          <a:prstGeom prst="rect">
            <a:avLst/>
          </a:prstGeom>
        </p:spPr>
      </p:pic>
      <p:sp>
        <p:nvSpPr>
          <p:cNvPr id="12" name="Закръглено правоъгълно изнесено означение 11"/>
          <p:cNvSpPr/>
          <p:nvPr/>
        </p:nvSpPr>
        <p:spPr bwMode="auto">
          <a:xfrm>
            <a:off x="8781101" y="2017212"/>
            <a:ext cx="3285981" cy="1083872"/>
          </a:xfrm>
          <a:prstGeom prst="wedgeRoundRectCallout">
            <a:avLst>
              <a:gd name="adj1" fmla="val -100185"/>
              <a:gd name="adj2" fmla="val 5467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Файлът е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преместен </a:t>
            </a:r>
            <a:r>
              <a:rPr lang="bg-BG" sz="28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коша</a:t>
            </a:r>
            <a:endParaRPr lang="bg-BG" sz="28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0678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Съдържание</a:t>
            </a:r>
          </a:p>
        </p:txBody>
      </p:sp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>
          <a:xfrm>
            <a:off x="243250" y="1371605"/>
            <a:ext cx="7930079" cy="459309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400" dirty="0" smtClean="0">
                <a:solidFill>
                  <a:schemeClr val="bg1"/>
                </a:solidFill>
              </a:rPr>
              <a:t>͏</a:t>
            </a:r>
            <a:r>
              <a:rPr lang="bg-BG" sz="3400" b="1" dirty="0" smtClean="0">
                <a:solidFill>
                  <a:schemeClr val="bg1"/>
                </a:solidFill>
              </a:rPr>
              <a:t>Файлове </a:t>
            </a:r>
            <a:r>
              <a:rPr lang="bg-BG" sz="3400" dirty="0" smtClean="0"/>
              <a:t>и</a:t>
            </a:r>
            <a:r>
              <a:rPr lang="bg-BG" sz="3400" b="1" dirty="0" smtClean="0">
                <a:solidFill>
                  <a:schemeClr val="bg1"/>
                </a:solidFill>
              </a:rPr>
              <a:t> </a:t>
            </a:r>
            <a:r>
              <a:rPr lang="bg-BG" sz="3400" b="1" dirty="0" smtClean="0">
                <a:solidFill>
                  <a:schemeClr val="bg1"/>
                </a:solidFill>
              </a:rPr>
              <a:t>папки</a:t>
            </a:r>
            <a:endParaRPr lang="en-US" sz="3400" b="1" dirty="0" smtClean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400" dirty="0" smtClean="0">
                <a:solidFill>
                  <a:schemeClr val="bg1"/>
                </a:solidFill>
              </a:rPr>
              <a:t>͏͏</a:t>
            </a:r>
            <a:r>
              <a:rPr lang="bg-BG" sz="3400" b="1" dirty="0" smtClean="0">
                <a:solidFill>
                  <a:schemeClr val="bg1"/>
                </a:solidFill>
              </a:rPr>
              <a:t>Файлова </a:t>
            </a:r>
            <a:r>
              <a:rPr lang="bg-BG" sz="3400" b="1" dirty="0" smtClean="0">
                <a:solidFill>
                  <a:schemeClr val="bg1"/>
                </a:solidFill>
              </a:rPr>
              <a:t>система</a:t>
            </a:r>
            <a:endParaRPr lang="bg-BG" sz="3400" dirty="0" smtClean="0"/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400" dirty="0" smtClean="0">
                <a:solidFill>
                  <a:schemeClr val="bg1"/>
                </a:solidFill>
              </a:rPr>
              <a:t>͏</a:t>
            </a:r>
            <a:r>
              <a:rPr lang="bg-BG" sz="3400" dirty="0" smtClean="0"/>
              <a:t>Основни</a:t>
            </a:r>
            <a:r>
              <a:rPr lang="bg-BG" sz="3400" b="1" dirty="0" smtClean="0">
                <a:solidFill>
                  <a:schemeClr val="bg1"/>
                </a:solidFill>
              </a:rPr>
              <a:t> действия </a:t>
            </a:r>
            <a:r>
              <a:rPr lang="bg-BG" sz="3400" dirty="0" smtClean="0"/>
              <a:t>с файлове и папки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400" dirty="0" smtClean="0"/>
              <a:t>Работа с </a:t>
            </a:r>
            <a:r>
              <a:rPr lang="bg-BG" sz="3400" b="1" dirty="0">
                <a:solidFill>
                  <a:schemeClr val="bg1"/>
                </a:solidFill>
              </a:rPr>
              <a:t>ф</a:t>
            </a:r>
            <a:r>
              <a:rPr lang="bg-BG" sz="3400" b="1" dirty="0" smtClean="0">
                <a:solidFill>
                  <a:schemeClr val="bg1"/>
                </a:solidFill>
              </a:rPr>
              <a:t>айловия мениджър</a:t>
            </a:r>
            <a:endParaRPr lang="bg-BG" sz="3400" b="1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sz="3400" dirty="0" smtClean="0"/>
              <a:t>Изглед и визуализация на файлове и папки͏</a:t>
            </a:r>
            <a:endParaRPr lang="en-US" sz="3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441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0039" y="1407884"/>
            <a:ext cx="7023271" cy="4804193"/>
          </a:xfrm>
          <a:prstGeom prst="rect">
            <a:avLst/>
          </a:prstGeom>
        </p:spPr>
      </p:pic>
      <p:sp>
        <p:nvSpPr>
          <p:cNvPr id="6" name="Текстов контейнер 5"/>
          <p:cNvSpPr>
            <a:spLocks noGrp="1"/>
          </p:cNvSpPr>
          <p:nvPr>
            <p:ph type="body" sz="quarter" idx="10"/>
          </p:nvPr>
        </p:nvSpPr>
        <p:spPr>
          <a:xfrm>
            <a:off x="190401" y="1196125"/>
            <a:ext cx="3811973" cy="5201066"/>
          </a:xfrm>
        </p:spPr>
        <p:txBody>
          <a:bodyPr/>
          <a:lstStyle/>
          <a:p>
            <a:r>
              <a:rPr lang="bg-BG" dirty="0" smtClean="0"/>
              <a:t>От контекстното меню за файл/папка можем да извършим още редица операции</a:t>
            </a:r>
          </a:p>
          <a:p>
            <a:endParaRPr lang="bg-BG" dirty="0" smtClean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Други инструменти на файловия мениджър</a:t>
            </a:r>
            <a:endParaRPr lang="bg-BG" dirty="0"/>
          </a:p>
        </p:txBody>
      </p:sp>
      <p:sp>
        <p:nvSpPr>
          <p:cNvPr id="3" name="Закръглен правоъгълник 2"/>
          <p:cNvSpPr/>
          <p:nvPr/>
        </p:nvSpPr>
        <p:spPr bwMode="auto">
          <a:xfrm>
            <a:off x="8406063" y="3481137"/>
            <a:ext cx="336884" cy="2422358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Закръглено правоъгълно изнесено означение 4"/>
          <p:cNvSpPr/>
          <p:nvPr/>
        </p:nvSpPr>
        <p:spPr bwMode="auto">
          <a:xfrm>
            <a:off x="3465095" y="4363452"/>
            <a:ext cx="4411579" cy="1106906"/>
          </a:xfrm>
          <a:prstGeom prst="wedgeRoundRectCallout">
            <a:avLst>
              <a:gd name="adj1" fmla="val 60070"/>
              <a:gd name="adj2" fmla="val -2738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Още възможни действия върху файлове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81369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C07982-6D23-447D-9D4D-78C23E2B49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5106" y="4864144"/>
            <a:ext cx="10961783" cy="768084"/>
          </a:xfrm>
        </p:spPr>
        <p:txBody>
          <a:bodyPr/>
          <a:lstStyle/>
          <a:p>
            <a:r>
              <a:rPr lang="bg-BG" dirty="0" smtClean="0"/>
              <a:t>Изглед и визуализация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3B8732-F1A3-4362-921B-7817987BAE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7313" y="5722260"/>
            <a:ext cx="11237367" cy="675365"/>
          </a:xfrm>
        </p:spPr>
        <p:txBody>
          <a:bodyPr/>
          <a:lstStyle/>
          <a:p>
            <a:r>
              <a:rPr lang="bg-BG" sz="4000" dirty="0" smtClean="0"/>
              <a:t>Настройки на изгледа на файловия мениджър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E6E881-27C0-4FD7-8EAD-6C02DC006F9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718" y="550898"/>
            <a:ext cx="7720226" cy="4069227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441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277" y="2610746"/>
            <a:ext cx="5891611" cy="3859820"/>
          </a:xfrm>
          <a:prstGeom prst="rect">
            <a:avLst/>
          </a:prstGeom>
        </p:spPr>
      </p:pic>
      <p:sp>
        <p:nvSpPr>
          <p:cNvPr id="8" name="Текстов контейнер 7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1210191"/>
          </a:xfrm>
        </p:spPr>
        <p:txBody>
          <a:bodyPr>
            <a:normAutofit lnSpcReduction="10000"/>
          </a:bodyPr>
          <a:lstStyle/>
          <a:p>
            <a:r>
              <a:rPr lang="bg-BG" dirty="0" smtClean="0"/>
              <a:t>Предлагат се  за улеснение на работата с папки</a:t>
            </a:r>
          </a:p>
          <a:p>
            <a:r>
              <a:rPr lang="bg-BG" dirty="0" smtClean="0"/>
              <a:t>Бърза и удобна смяна на различни изгледи</a:t>
            </a:r>
            <a:endParaRPr lang="bg-BG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Изглед и </a:t>
            </a:r>
            <a:r>
              <a:rPr lang="bg-BG" dirty="0" smtClean="0"/>
              <a:t>визуализация на папки</a:t>
            </a:r>
            <a:endParaRPr lang="bg-BG" dirty="0"/>
          </a:p>
        </p:txBody>
      </p:sp>
      <p:pic>
        <p:nvPicPr>
          <p:cNvPr id="5" name="Картина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825" y="2610746"/>
            <a:ext cx="5462926" cy="3845379"/>
          </a:xfrm>
          <a:prstGeom prst="rect">
            <a:avLst/>
          </a:prstGeom>
        </p:spPr>
      </p:pic>
      <p:sp>
        <p:nvSpPr>
          <p:cNvPr id="6" name="Закръглено правоъгълно изнесено означение 5"/>
          <p:cNvSpPr/>
          <p:nvPr/>
        </p:nvSpPr>
        <p:spPr bwMode="auto">
          <a:xfrm>
            <a:off x="900767" y="3633475"/>
            <a:ext cx="2804959" cy="1387703"/>
          </a:xfrm>
          <a:prstGeom prst="wedgeRoundRectCallout">
            <a:avLst>
              <a:gd name="adj1" fmla="val 59081"/>
              <a:gd name="adj2" fmla="val -7685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 лентата на файловия мениджър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Закръглено правоъгълно изнесено означение 6"/>
          <p:cNvSpPr/>
          <p:nvPr/>
        </p:nvSpPr>
        <p:spPr bwMode="auto">
          <a:xfrm>
            <a:off x="6452824" y="5021179"/>
            <a:ext cx="3243627" cy="1449388"/>
          </a:xfrm>
          <a:prstGeom prst="wedgeRoundRectCallout">
            <a:avLst>
              <a:gd name="adj1" fmla="val 54417"/>
              <a:gd name="adj2" fmla="val -5406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 контекстното меню в работната област на папка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2407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Изглед и </a:t>
            </a:r>
            <a:r>
              <a:rPr lang="bg-BG" dirty="0" smtClean="0"/>
              <a:t>визуализация на папки</a:t>
            </a:r>
            <a:endParaRPr lang="bg-BG" dirty="0"/>
          </a:p>
        </p:txBody>
      </p:sp>
      <p:pic>
        <p:nvPicPr>
          <p:cNvPr id="3" name="Картина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932" y="1849024"/>
            <a:ext cx="6531237" cy="4683786"/>
          </a:xfrm>
          <a:prstGeom prst="rect">
            <a:avLst/>
          </a:prstGeom>
        </p:spPr>
      </p:pic>
      <p:sp>
        <p:nvSpPr>
          <p:cNvPr id="7" name="Закръглено правоъгълно изнесено означение 6"/>
          <p:cNvSpPr/>
          <p:nvPr/>
        </p:nvSpPr>
        <p:spPr bwMode="auto">
          <a:xfrm>
            <a:off x="9696452" y="1849024"/>
            <a:ext cx="2168806" cy="1163652"/>
          </a:xfrm>
          <a:prstGeom prst="wedgeRoundRectCallout">
            <a:avLst>
              <a:gd name="adj1" fmla="val -78536"/>
              <a:gd name="adj2" fmla="val 9585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Различни изгледи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Закръглено правоъгълно изнесено означение 8"/>
          <p:cNvSpPr/>
          <p:nvPr/>
        </p:nvSpPr>
        <p:spPr bwMode="auto">
          <a:xfrm>
            <a:off x="678629" y="2771445"/>
            <a:ext cx="2937826" cy="1163652"/>
          </a:xfrm>
          <a:prstGeom prst="wedgeRoundRectCallout">
            <a:avLst>
              <a:gd name="adj1" fmla="val 133313"/>
              <a:gd name="adj2" fmla="val -7922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Сортиране на съдържанието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Закръглено правоъгълно изнесено означение 9"/>
          <p:cNvSpPr/>
          <p:nvPr/>
        </p:nvSpPr>
        <p:spPr bwMode="auto">
          <a:xfrm>
            <a:off x="190405" y="5393821"/>
            <a:ext cx="3914274" cy="1138989"/>
          </a:xfrm>
          <a:prstGeom prst="wedgeRoundRectCallout">
            <a:avLst>
              <a:gd name="adj1" fmla="val 73046"/>
              <a:gd name="adj2" fmla="val -3909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Персонализиране на изгледа на ФМ 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547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65622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38889" y="1308296"/>
            <a:ext cx="10144593" cy="5384284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10258116" y="3980926"/>
            <a:ext cx="2082533" cy="2253824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57195" y="1547936"/>
            <a:ext cx="9472821" cy="5081546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buClr>
                <a:schemeClr val="bg2"/>
              </a:buClr>
            </a:pPr>
            <a:endParaRPr lang="bg-BG" sz="2900" dirty="0">
              <a:solidFill>
                <a:schemeClr val="bg2"/>
              </a:solidFill>
            </a:endParaRPr>
          </a:p>
        </p:txBody>
      </p:sp>
      <p:sp>
        <p:nvSpPr>
          <p:cNvPr id="3" name="Правоъгълник 2"/>
          <p:cNvSpPr/>
          <p:nvPr/>
        </p:nvSpPr>
        <p:spPr>
          <a:xfrm>
            <a:off x="555258" y="1547936"/>
            <a:ext cx="9476693" cy="493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6915" lvl="0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bg-BG" sz="2800" b="1" dirty="0">
                <a:solidFill>
                  <a:schemeClr val="bg1"/>
                </a:solidFill>
              </a:rPr>
              <a:t>Файл</a:t>
            </a:r>
            <a:r>
              <a:rPr lang="bg-BG" sz="2800" b="1" dirty="0">
                <a:solidFill>
                  <a:schemeClr val="bg2"/>
                </a:solidFill>
              </a:rPr>
              <a:t> </a:t>
            </a:r>
            <a:r>
              <a:rPr lang="en-US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съвкупност от данни, съхранени в компютъра</a:t>
            </a:r>
          </a:p>
          <a:p>
            <a:pPr marL="456915" lvl="0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bg-BG" sz="2800" b="1" dirty="0">
                <a:solidFill>
                  <a:schemeClr val="bg2"/>
                </a:solidFill>
              </a:rPr>
              <a:t>Всеки файл </a:t>
            </a:r>
            <a:r>
              <a:rPr lang="bg-BG" sz="2800" b="1" dirty="0" smtClean="0">
                <a:solidFill>
                  <a:schemeClr val="bg2"/>
                </a:solidFill>
              </a:rPr>
              <a:t>има </a:t>
            </a:r>
            <a:r>
              <a:rPr lang="bg-BG" sz="2800" b="1" dirty="0">
                <a:solidFill>
                  <a:schemeClr val="bg1"/>
                </a:solidFill>
              </a:rPr>
              <a:t>и</a:t>
            </a:r>
            <a:r>
              <a:rPr lang="bg-BG" sz="2800" b="1" dirty="0" smtClean="0">
                <a:solidFill>
                  <a:schemeClr val="bg1"/>
                </a:solidFill>
              </a:rPr>
              <a:t>ме</a:t>
            </a:r>
            <a:r>
              <a:rPr lang="bg-BG" sz="2800" b="1" dirty="0" smtClean="0">
                <a:solidFill>
                  <a:schemeClr val="bg2"/>
                </a:solidFill>
              </a:rPr>
              <a:t> и </a:t>
            </a:r>
            <a:r>
              <a:rPr lang="bg-BG" sz="2800" b="1" dirty="0" smtClean="0">
                <a:solidFill>
                  <a:schemeClr val="bg1"/>
                </a:solidFill>
              </a:rPr>
              <a:t>разширение</a:t>
            </a:r>
            <a:r>
              <a:rPr lang="bg-BG" sz="2800" b="1" dirty="0" smtClean="0">
                <a:solidFill>
                  <a:schemeClr val="bg2"/>
                </a:solidFill>
              </a:rPr>
              <a:t>.</a:t>
            </a:r>
          </a:p>
          <a:p>
            <a:pPr marL="456915" lvl="0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bg-BG" sz="2800" b="1" dirty="0" smtClean="0">
                <a:solidFill>
                  <a:schemeClr val="bg2"/>
                </a:solidFill>
              </a:rPr>
              <a:t>Папка – съвкупност от файлове и папки, която има </a:t>
            </a:r>
            <a:r>
              <a:rPr lang="bg-BG" sz="2800" b="1" dirty="0" smtClean="0">
                <a:solidFill>
                  <a:schemeClr val="bg1"/>
                </a:solidFill>
              </a:rPr>
              <a:t>име</a:t>
            </a:r>
            <a:endParaRPr lang="bg-BG" sz="2800" b="1" dirty="0" smtClean="0">
              <a:solidFill>
                <a:schemeClr val="bg2"/>
              </a:solidFill>
            </a:endParaRPr>
          </a:p>
          <a:p>
            <a:pPr marL="456915" lvl="0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bg-BG" sz="2800" b="1" dirty="0" smtClean="0">
                <a:solidFill>
                  <a:schemeClr val="bg2"/>
                </a:solidFill>
              </a:rPr>
              <a:t>Файловата система е дървовидната структура от файлове и папки</a:t>
            </a:r>
          </a:p>
          <a:p>
            <a:pPr marL="456915" lvl="0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bg-BG" sz="2800" b="1" dirty="0" smtClean="0">
                <a:solidFill>
                  <a:schemeClr val="bg2"/>
                </a:solidFill>
              </a:rPr>
              <a:t>Файловият мениджър улеснява действията с файлове и папки – </a:t>
            </a:r>
            <a:r>
              <a:rPr lang="bg-BG" sz="2800" b="1" dirty="0" smtClean="0">
                <a:solidFill>
                  <a:schemeClr val="bg1"/>
                </a:solidFill>
              </a:rPr>
              <a:t>създаване</a:t>
            </a:r>
            <a:r>
              <a:rPr lang="bg-BG" sz="2800" b="1" dirty="0" smtClean="0">
                <a:solidFill>
                  <a:schemeClr val="bg2"/>
                </a:solidFill>
              </a:rPr>
              <a:t>, </a:t>
            </a:r>
            <a:r>
              <a:rPr lang="bg-BG" sz="2800" b="1" dirty="0" smtClean="0">
                <a:solidFill>
                  <a:schemeClr val="bg1"/>
                </a:solidFill>
              </a:rPr>
              <a:t>отваряне</a:t>
            </a:r>
            <a:r>
              <a:rPr lang="bg-BG" sz="2800" b="1" dirty="0" smtClean="0">
                <a:solidFill>
                  <a:schemeClr val="bg2"/>
                </a:solidFill>
              </a:rPr>
              <a:t>, </a:t>
            </a:r>
            <a:r>
              <a:rPr lang="bg-BG" sz="2800" b="1" dirty="0" smtClean="0">
                <a:solidFill>
                  <a:schemeClr val="bg1"/>
                </a:solidFill>
              </a:rPr>
              <a:t>копиране</a:t>
            </a:r>
            <a:r>
              <a:rPr lang="bg-BG" sz="2800" b="1" dirty="0" smtClean="0">
                <a:solidFill>
                  <a:schemeClr val="bg2"/>
                </a:solidFill>
              </a:rPr>
              <a:t>, </a:t>
            </a:r>
            <a:r>
              <a:rPr lang="bg-BG" sz="2800" b="1" dirty="0" smtClean="0">
                <a:solidFill>
                  <a:schemeClr val="bg1"/>
                </a:solidFill>
              </a:rPr>
              <a:t>преместване</a:t>
            </a:r>
            <a:r>
              <a:rPr lang="bg-BG" sz="2800" b="1" dirty="0" smtClean="0">
                <a:solidFill>
                  <a:schemeClr val="bg2"/>
                </a:solidFill>
              </a:rPr>
              <a:t>, </a:t>
            </a:r>
            <a:r>
              <a:rPr lang="bg-BG" sz="2800" b="1" dirty="0" smtClean="0">
                <a:solidFill>
                  <a:schemeClr val="bg1"/>
                </a:solidFill>
              </a:rPr>
              <a:t>преименуване</a:t>
            </a:r>
            <a:r>
              <a:rPr lang="bg-BG" sz="2800" b="1" dirty="0" smtClean="0">
                <a:solidFill>
                  <a:schemeClr val="bg2"/>
                </a:solidFill>
              </a:rPr>
              <a:t>, </a:t>
            </a:r>
            <a:r>
              <a:rPr lang="bg-BG" sz="2800" b="1" dirty="0" smtClean="0">
                <a:solidFill>
                  <a:schemeClr val="bg1"/>
                </a:solidFill>
              </a:rPr>
              <a:t>изтриване</a:t>
            </a:r>
            <a:endParaRPr lang="bg-BG" sz="2800" b="1" dirty="0">
              <a:solidFill>
                <a:schemeClr val="bg2"/>
              </a:solidFill>
            </a:endParaRPr>
          </a:p>
          <a:p>
            <a:pPr marL="456915" lvl="0" indent="-456915" defTabSz="1218438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bg-BG" sz="2800" b="1" dirty="0" smtClean="0">
                <a:solidFill>
                  <a:schemeClr val="bg2"/>
                </a:solidFill>
              </a:rPr>
              <a:t>Изтриването на данни </a:t>
            </a:r>
            <a:r>
              <a:rPr lang="bg-BG" sz="2800" b="1" dirty="0" smtClean="0">
                <a:solidFill>
                  <a:schemeClr val="bg1"/>
                </a:solidFill>
              </a:rPr>
              <a:t>не</a:t>
            </a:r>
            <a:r>
              <a:rPr lang="bg-BG" sz="2800" b="1" dirty="0" smtClean="0">
                <a:solidFill>
                  <a:schemeClr val="bg2"/>
                </a:solidFill>
              </a:rPr>
              <a:t> винаги е </a:t>
            </a:r>
            <a:r>
              <a:rPr lang="bg-BG" sz="2800" b="1" dirty="0" smtClean="0">
                <a:solidFill>
                  <a:schemeClr val="bg1"/>
                </a:solidFill>
              </a:rPr>
              <a:t>обратимо!</a:t>
            </a: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6400800"/>
            <a:ext cx="12114213" cy="363538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hlinkClick r:id="rId3"/>
              </a:rPr>
              <a:t>https://softuni.bg/opencourses/train-the-trainers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83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Този курс </a:t>
            </a:r>
            <a:r>
              <a:rPr lang="en-US" dirty="0"/>
              <a:t>(</a:t>
            </a:r>
            <a:r>
              <a:rPr lang="bg-BG" dirty="0"/>
              <a:t>слайдове, примери, демонстрации, видеа, домашни и др.) притежават лиценза </a:t>
            </a:r>
            <a:r>
              <a:rPr lang="en-US" dirty="0"/>
              <a:t>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Лиценз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448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D3F004-A688-465E-A5F9-7CDFBE013F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5108" y="4846515"/>
            <a:ext cx="10961783" cy="768084"/>
          </a:xfrm>
        </p:spPr>
        <p:txBody>
          <a:bodyPr/>
          <a:lstStyle/>
          <a:p>
            <a:r>
              <a:rPr lang="bg-BG" sz="5400" dirty="0" smtClean="0"/>
              <a:t>Файлове и папки</a:t>
            </a:r>
            <a:endParaRPr lang="bg-BG" sz="5400" dirty="0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sz="quarter" idx="11"/>
          </p:nvPr>
        </p:nvSpPr>
        <p:spPr>
          <a:xfrm>
            <a:off x="615107" y="5788219"/>
            <a:ext cx="10961783" cy="675365"/>
          </a:xfrm>
        </p:spPr>
        <p:txBody>
          <a:bodyPr/>
          <a:lstStyle/>
          <a:p>
            <a:pPr marL="475939" lvl="1" indent="0" algn="ctr">
              <a:buNone/>
            </a:pPr>
            <a:r>
              <a:rPr lang="bg-BG" sz="4000" dirty="0" smtClean="0"/>
              <a:t>Име, разширение и тип на файл</a:t>
            </a:r>
            <a:endParaRPr lang="bg-BG" sz="4000" dirty="0"/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308" y="648837"/>
            <a:ext cx="4445380" cy="4024058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746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 smtClean="0"/>
              <a:t>Файл</a:t>
            </a:r>
            <a:endParaRPr lang="bg-BG" sz="40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84BB08-D975-4CFE-8D0F-C329F601A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91175" y="1121144"/>
            <a:ext cx="10504061" cy="5276048"/>
          </a:xfrm>
        </p:spPr>
        <p:txBody>
          <a:bodyPr>
            <a:noAutofit/>
          </a:bodyPr>
          <a:lstStyle/>
          <a:p>
            <a:pPr>
              <a:buClr>
                <a:schemeClr val="tx1"/>
              </a:buClr>
            </a:pPr>
            <a:r>
              <a:rPr lang="bg-BG" sz="3200" b="1" dirty="0" smtClean="0">
                <a:solidFill>
                  <a:schemeClr val="bg1"/>
                </a:solidFill>
              </a:rPr>
              <a:t>Файл </a:t>
            </a:r>
            <a:r>
              <a:rPr lang="en-US" sz="3200" dirty="0" smtClean="0"/>
              <a:t>– </a:t>
            </a:r>
            <a:r>
              <a:rPr lang="bg-BG" sz="3200" dirty="0" smtClean="0"/>
              <a:t>съвкупност от данни, съхранени в компютъра</a:t>
            </a:r>
          </a:p>
          <a:p>
            <a:pPr>
              <a:buClr>
                <a:schemeClr val="tx1"/>
              </a:buClr>
            </a:pPr>
            <a:r>
              <a:rPr lang="bg-BG" sz="3200" dirty="0" smtClean="0"/>
              <a:t>Всеки файл има:</a:t>
            </a:r>
          </a:p>
          <a:p>
            <a:pPr lvl="1">
              <a:buClr>
                <a:schemeClr val="tx1"/>
              </a:buClr>
            </a:pPr>
            <a:r>
              <a:rPr lang="bg-BG" sz="3200" b="1" dirty="0" smtClean="0">
                <a:solidFill>
                  <a:schemeClr val="bg1"/>
                </a:solidFill>
              </a:rPr>
              <a:t>Име </a:t>
            </a:r>
            <a:r>
              <a:rPr lang="bg-BG" sz="3200" dirty="0" smtClean="0"/>
              <a:t>– последователност от символи</a:t>
            </a:r>
          </a:p>
          <a:p>
            <a:pPr lvl="1">
              <a:buClr>
                <a:schemeClr val="tx1"/>
              </a:buClr>
            </a:pPr>
            <a:r>
              <a:rPr lang="bg-BG" sz="3200" b="1" dirty="0" smtClean="0">
                <a:solidFill>
                  <a:schemeClr val="bg1"/>
                </a:solidFill>
              </a:rPr>
              <a:t>Разширение </a:t>
            </a:r>
            <a:r>
              <a:rPr lang="bg-BG" sz="3200" dirty="0" smtClean="0"/>
              <a:t>– последователност от символи, указващи</a:t>
            </a:r>
            <a:r>
              <a:rPr lang="bg-BG" sz="3200" b="1" dirty="0" smtClean="0">
                <a:solidFill>
                  <a:schemeClr val="bg1"/>
                </a:solidFill>
              </a:rPr>
              <a:t> типа </a:t>
            </a:r>
            <a:r>
              <a:rPr lang="bg-BG" sz="3200" dirty="0" smtClean="0"/>
              <a:t>на данните във файла</a:t>
            </a:r>
          </a:p>
          <a:p>
            <a:pPr lvl="1">
              <a:buClr>
                <a:schemeClr val="tx1"/>
              </a:buClr>
            </a:pPr>
            <a:r>
              <a:rPr lang="bg-BG" sz="3200" b="1" dirty="0">
                <a:solidFill>
                  <a:schemeClr val="bg1"/>
                </a:solidFill>
              </a:rPr>
              <a:t>Разделител </a:t>
            </a:r>
            <a:r>
              <a:rPr lang="bg-BG" sz="3200" dirty="0"/>
              <a:t>между името и разширението е </a:t>
            </a:r>
            <a:r>
              <a:rPr lang="bg-BG" sz="3200" b="1" dirty="0">
                <a:solidFill>
                  <a:schemeClr val="bg1"/>
                </a:solidFill>
              </a:rPr>
              <a:t>точка</a:t>
            </a:r>
            <a:r>
              <a:rPr lang="bg-BG" sz="3200" dirty="0"/>
              <a:t> „</a:t>
            </a:r>
            <a:r>
              <a:rPr lang="bg-BG" sz="3200" dirty="0">
                <a:solidFill>
                  <a:schemeClr val="bg1"/>
                </a:solidFill>
              </a:rPr>
              <a:t>.</a:t>
            </a:r>
            <a:r>
              <a:rPr lang="bg-BG" sz="3200" dirty="0"/>
              <a:t>“</a:t>
            </a:r>
            <a:endParaRPr lang="bg-BG" sz="3200" b="1" dirty="0"/>
          </a:p>
          <a:p>
            <a:pPr lvl="1">
              <a:buClr>
                <a:schemeClr val="tx1"/>
              </a:buClr>
            </a:pPr>
            <a:r>
              <a:rPr lang="bg-BG" sz="3200" b="1" dirty="0" smtClean="0">
                <a:solidFill>
                  <a:schemeClr val="bg1"/>
                </a:solidFill>
              </a:rPr>
              <a:t>Размер</a:t>
            </a:r>
            <a:r>
              <a:rPr lang="bg-BG" sz="3200" dirty="0" smtClean="0"/>
              <a:t> – указва големината на файла</a:t>
            </a:r>
          </a:p>
          <a:p>
            <a:pPr lvl="1">
              <a:buClr>
                <a:schemeClr val="tx1"/>
              </a:buClr>
            </a:pPr>
            <a:r>
              <a:rPr lang="bg-BG" sz="3200" b="1" dirty="0" smtClean="0">
                <a:solidFill>
                  <a:schemeClr val="bg1"/>
                </a:solidFill>
              </a:rPr>
              <a:t>Дата</a:t>
            </a:r>
            <a:r>
              <a:rPr lang="bg-BG" sz="3200" dirty="0" smtClean="0"/>
              <a:t> на създаване или последна промяна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033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84BB08-D975-4CFE-8D0F-C329F601A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lvl="1">
              <a:lnSpc>
                <a:spcPct val="125000"/>
              </a:lnSpc>
              <a:buClr>
                <a:schemeClr val="tx1"/>
              </a:buClr>
            </a:pPr>
            <a:r>
              <a:rPr lang="bg-BG" sz="3200" dirty="0" smtClean="0"/>
              <a:t>Името и разширението:</a:t>
            </a:r>
          </a:p>
          <a:p>
            <a:pPr marL="533067" lvl="2">
              <a:lnSpc>
                <a:spcPct val="125000"/>
              </a:lnSpc>
              <a:buClr>
                <a:schemeClr val="tx1"/>
              </a:buClr>
            </a:pPr>
            <a:r>
              <a:rPr lang="bg-BG" sz="3000" dirty="0" smtClean="0"/>
              <a:t> Служат за различаване на файла от останалите файлове</a:t>
            </a:r>
          </a:p>
          <a:p>
            <a:pPr marL="533067" lvl="2">
              <a:lnSpc>
                <a:spcPct val="125000"/>
              </a:lnSpc>
              <a:buClr>
                <a:schemeClr val="tx1"/>
              </a:buClr>
            </a:pPr>
            <a:r>
              <a:rPr lang="bg-BG" sz="3000" b="1" dirty="0" smtClean="0">
                <a:solidFill>
                  <a:schemeClr val="bg1"/>
                </a:solidFill>
              </a:rPr>
              <a:t>Допустими</a:t>
            </a:r>
            <a:r>
              <a:rPr lang="bg-BG" sz="3000" dirty="0" smtClean="0"/>
              <a:t> символи са: </a:t>
            </a:r>
            <a:r>
              <a:rPr lang="bg-BG" sz="3000" b="1" dirty="0" smtClean="0">
                <a:solidFill>
                  <a:schemeClr val="bg1"/>
                </a:solidFill>
              </a:rPr>
              <a:t>букви</a:t>
            </a:r>
            <a:r>
              <a:rPr lang="bg-BG" sz="3000" dirty="0" smtClean="0"/>
              <a:t>, </a:t>
            </a:r>
            <a:r>
              <a:rPr lang="bg-BG" sz="3000" b="1" dirty="0" smtClean="0">
                <a:solidFill>
                  <a:schemeClr val="bg1"/>
                </a:solidFill>
              </a:rPr>
              <a:t>цифри</a:t>
            </a:r>
            <a:r>
              <a:rPr lang="bg-BG" sz="3000" dirty="0" smtClean="0"/>
              <a:t>,  </a:t>
            </a:r>
            <a:r>
              <a:rPr lang="bg-BG" sz="3000" b="1" dirty="0" smtClean="0">
                <a:solidFill>
                  <a:schemeClr val="bg1"/>
                </a:solidFill>
              </a:rPr>
              <a:t>интервал</a:t>
            </a:r>
            <a:r>
              <a:rPr lang="bg-BG" sz="3000" dirty="0" smtClean="0"/>
              <a:t>, „</a:t>
            </a:r>
            <a:r>
              <a:rPr lang="bg-BG" sz="3000" b="1" dirty="0" smtClean="0">
                <a:solidFill>
                  <a:schemeClr val="bg1"/>
                </a:solidFill>
              </a:rPr>
              <a:t>-</a:t>
            </a:r>
            <a:r>
              <a:rPr lang="bg-BG" sz="3000" dirty="0" smtClean="0"/>
              <a:t>“ и „</a:t>
            </a:r>
            <a:r>
              <a:rPr lang="bg-BG" sz="3000" b="1" dirty="0" smtClean="0">
                <a:solidFill>
                  <a:schemeClr val="bg1"/>
                </a:solidFill>
              </a:rPr>
              <a:t>_</a:t>
            </a:r>
            <a:r>
              <a:rPr lang="bg-BG" sz="3000" dirty="0" smtClean="0"/>
              <a:t>“ и „</a:t>
            </a:r>
            <a:r>
              <a:rPr lang="bg-BG" sz="3000" dirty="0" smtClean="0">
                <a:solidFill>
                  <a:schemeClr val="bg1"/>
                </a:solidFill>
              </a:rPr>
              <a:t>.</a:t>
            </a:r>
            <a:r>
              <a:rPr lang="bg-BG" sz="3000" dirty="0" smtClean="0"/>
              <a:t>“ </a:t>
            </a:r>
          </a:p>
          <a:p>
            <a:pPr marL="533067" lvl="2">
              <a:lnSpc>
                <a:spcPct val="125000"/>
              </a:lnSpc>
              <a:buClr>
                <a:schemeClr val="tx1"/>
              </a:buClr>
            </a:pPr>
            <a:r>
              <a:rPr lang="bg-BG" sz="3000" b="1" dirty="0" smtClean="0">
                <a:solidFill>
                  <a:schemeClr val="bg1"/>
                </a:solidFill>
              </a:rPr>
              <a:t>Не</a:t>
            </a:r>
            <a:r>
              <a:rPr lang="bg-BG" sz="3000" dirty="0" smtClean="0"/>
              <a:t>допустими за име са символите: </a:t>
            </a:r>
            <a:r>
              <a:rPr lang="en-US" sz="3000" b="1" dirty="0" smtClean="0">
                <a:solidFill>
                  <a:schemeClr val="bg1"/>
                </a:solidFill>
              </a:rPr>
              <a:t>\</a:t>
            </a:r>
            <a:r>
              <a:rPr lang="en-US" sz="3000" dirty="0" smtClean="0"/>
              <a:t>,</a:t>
            </a:r>
            <a:r>
              <a:rPr lang="en-US" sz="3000" b="1" dirty="0" smtClean="0">
                <a:solidFill>
                  <a:schemeClr val="bg1"/>
                </a:solidFill>
              </a:rPr>
              <a:t> </a:t>
            </a:r>
            <a:r>
              <a:rPr lang="en-US" sz="3000" b="1" dirty="0">
                <a:solidFill>
                  <a:schemeClr val="bg1"/>
                </a:solidFill>
              </a:rPr>
              <a:t>/</a:t>
            </a:r>
            <a:r>
              <a:rPr lang="en-US" sz="3000" dirty="0"/>
              <a:t>,</a:t>
            </a:r>
            <a:r>
              <a:rPr lang="en-US" sz="3000" b="1" dirty="0">
                <a:solidFill>
                  <a:schemeClr val="bg1"/>
                </a:solidFill>
              </a:rPr>
              <a:t> :</a:t>
            </a:r>
            <a:r>
              <a:rPr lang="en-US" sz="3000" dirty="0"/>
              <a:t>,</a:t>
            </a:r>
            <a:r>
              <a:rPr lang="en-US" sz="3000" b="1" dirty="0">
                <a:solidFill>
                  <a:schemeClr val="bg1"/>
                </a:solidFill>
              </a:rPr>
              <a:t> *</a:t>
            </a:r>
            <a:r>
              <a:rPr lang="en-US" sz="3000" dirty="0"/>
              <a:t>,</a:t>
            </a:r>
            <a:r>
              <a:rPr lang="en-US" sz="3000" b="1" dirty="0">
                <a:solidFill>
                  <a:schemeClr val="bg1"/>
                </a:solidFill>
              </a:rPr>
              <a:t> ?</a:t>
            </a:r>
            <a:r>
              <a:rPr lang="en-US" sz="3000" dirty="0"/>
              <a:t>,</a:t>
            </a:r>
            <a:r>
              <a:rPr lang="en-US" sz="3000" b="1" dirty="0">
                <a:solidFill>
                  <a:schemeClr val="bg1"/>
                </a:solidFill>
              </a:rPr>
              <a:t> "</a:t>
            </a:r>
            <a:r>
              <a:rPr lang="en-US" sz="3000" dirty="0"/>
              <a:t>,</a:t>
            </a:r>
            <a:r>
              <a:rPr lang="en-US" sz="3000" b="1" dirty="0">
                <a:solidFill>
                  <a:schemeClr val="bg1"/>
                </a:solidFill>
              </a:rPr>
              <a:t> &lt;</a:t>
            </a:r>
            <a:r>
              <a:rPr lang="en-US" sz="3000" dirty="0"/>
              <a:t>,</a:t>
            </a:r>
            <a:r>
              <a:rPr lang="en-US" sz="3000" b="1" dirty="0">
                <a:solidFill>
                  <a:schemeClr val="bg1"/>
                </a:solidFill>
              </a:rPr>
              <a:t> &gt;</a:t>
            </a:r>
            <a:r>
              <a:rPr lang="en-US" sz="3000" dirty="0"/>
              <a:t>,</a:t>
            </a:r>
            <a:r>
              <a:rPr lang="en-US" sz="3000" b="1" dirty="0">
                <a:solidFill>
                  <a:schemeClr val="bg1"/>
                </a:solidFill>
              </a:rPr>
              <a:t> </a:t>
            </a:r>
            <a:r>
              <a:rPr lang="en-US" sz="3000" b="1" dirty="0" smtClean="0">
                <a:solidFill>
                  <a:schemeClr val="bg1"/>
                </a:solidFill>
              </a:rPr>
              <a:t>|</a:t>
            </a:r>
            <a:r>
              <a:rPr lang="bg-BG" sz="3000" dirty="0" smtClean="0"/>
              <a:t>. Те </a:t>
            </a:r>
            <a:r>
              <a:rPr lang="bg-BG" sz="3000" dirty="0"/>
              <a:t>и</a:t>
            </a:r>
            <a:r>
              <a:rPr lang="bg-BG" sz="3000" dirty="0" smtClean="0"/>
              <a:t>мат специално предназначение</a:t>
            </a:r>
          </a:p>
          <a:p>
            <a:pPr marL="0" lvl="1">
              <a:lnSpc>
                <a:spcPct val="125000"/>
              </a:lnSpc>
              <a:buClr>
                <a:schemeClr val="tx1"/>
              </a:buClr>
            </a:pPr>
            <a:r>
              <a:rPr lang="bg-BG" sz="3200" dirty="0" smtClean="0"/>
              <a:t>Разширението указва предназначението на данните във файла и програмите с които може да се обработва</a:t>
            </a:r>
            <a:endParaRPr lang="bg-BG" sz="3000" dirty="0" smtClean="0"/>
          </a:p>
          <a:p>
            <a:pPr marL="0" lvl="1">
              <a:lnSpc>
                <a:spcPct val="125000"/>
              </a:lnSpc>
              <a:buClr>
                <a:schemeClr val="tx1"/>
              </a:buClr>
            </a:pPr>
            <a:endParaRPr lang="bg-BG" sz="3200" dirty="0" smtClean="0"/>
          </a:p>
          <a:p>
            <a:pPr marL="0" lvl="1">
              <a:lnSpc>
                <a:spcPct val="125000"/>
              </a:lnSpc>
              <a:buClr>
                <a:schemeClr val="tx1"/>
              </a:buClr>
            </a:pPr>
            <a:endParaRPr lang="bg-BG" sz="3200" dirty="0" smtClean="0"/>
          </a:p>
          <a:p>
            <a:pPr marL="0" lvl="1">
              <a:lnSpc>
                <a:spcPct val="125000"/>
              </a:lnSpc>
              <a:buClr>
                <a:schemeClr val="tx1"/>
              </a:buClr>
            </a:pPr>
            <a:endParaRPr lang="en-US" sz="3200" dirty="0" smtClean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 smtClean="0"/>
              <a:t>Име и разширение на файл</a:t>
            </a:r>
            <a:endParaRPr lang="bg-BG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bg-BG" altLang="bg-BG" sz="900" b="0" i="0" u="none" strike="noStrike" cap="none" normalizeH="0" baseline="0" smtClean="0">
                <a:ln>
                  <a:noFill/>
                </a:ln>
                <a:solidFill>
                  <a:srgbClr val="232629"/>
                </a:solidFill>
                <a:effectLst/>
                <a:latin typeface="var(--ff-mono)"/>
              </a:rPr>
              <a:t>_ -</a:t>
            </a:r>
            <a:r>
              <a:rPr kumimoji="0" lang="bg-BG" altLang="bg-BG" sz="900" b="0" i="0" u="none" strike="noStrike" cap="none" normalizeH="0" baseline="0" smtClean="0">
                <a:ln>
                  <a:noFill/>
                </a:ln>
                <a:solidFill>
                  <a:srgbClr val="232629"/>
                </a:solidFill>
                <a:effectLst/>
                <a:latin typeface="-apple-system"/>
              </a:rPr>
              <a:t> </a:t>
            </a:r>
            <a:endParaRPr kumimoji="0" lang="bg-BG" altLang="bg-BG" sz="11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bg-BG" altLang="bg-BG" sz="900" b="0" i="0" u="none" strike="noStrike" cap="none" normalizeH="0" baseline="0" smtClean="0">
                <a:ln>
                  <a:noFill/>
                </a:ln>
                <a:solidFill>
                  <a:srgbClr val="232629"/>
                </a:solidFill>
                <a:effectLst/>
                <a:latin typeface="-apple-system"/>
              </a:rPr>
              <a:t>–</a:t>
            </a:r>
            <a:endParaRPr kumimoji="0" lang="bg-BG" altLang="bg-BG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40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84BB08-D975-4CFE-8D0F-C329F601A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65133" y="3138798"/>
            <a:ext cx="5546357" cy="661128"/>
          </a:xfrm>
        </p:spPr>
        <p:txBody>
          <a:bodyPr>
            <a:noAutofit/>
          </a:bodyPr>
          <a:lstStyle/>
          <a:p>
            <a:pPr marL="0" lvl="1">
              <a:lnSpc>
                <a:spcPct val="125000"/>
              </a:lnSpc>
              <a:buClr>
                <a:schemeClr val="tx1"/>
              </a:buClr>
            </a:pPr>
            <a:r>
              <a:rPr lang="bg-BG" sz="3200" dirty="0" smtClean="0"/>
              <a:t>Знаме на България</a:t>
            </a:r>
            <a:r>
              <a:rPr lang="en-US" sz="3200" dirty="0" smtClean="0"/>
              <a:t>.bmp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 smtClean="0"/>
              <a:t>Примери за име и разширение на файл</a:t>
            </a:r>
            <a:endParaRPr lang="bg-BG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Закръглено правоъгълно изнесено означение 1"/>
          <p:cNvSpPr/>
          <p:nvPr/>
        </p:nvSpPr>
        <p:spPr bwMode="auto">
          <a:xfrm>
            <a:off x="1733181" y="4197800"/>
            <a:ext cx="2557466" cy="844062"/>
          </a:xfrm>
          <a:prstGeom prst="wedgeRoundRectCallout">
            <a:avLst>
              <a:gd name="adj1" fmla="val 39932"/>
              <a:gd name="adj2" fmla="val -9430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chemeClr val="bg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файла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Закръглено правоъгълно изнесено означение 6"/>
          <p:cNvSpPr/>
          <p:nvPr/>
        </p:nvSpPr>
        <p:spPr bwMode="auto">
          <a:xfrm>
            <a:off x="6590562" y="4197800"/>
            <a:ext cx="3636652" cy="854662"/>
          </a:xfrm>
          <a:prstGeom prst="wedgeRoundRectCallout">
            <a:avLst>
              <a:gd name="adj1" fmla="val -23272"/>
              <a:gd name="adj2" fmla="val -9144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chemeClr val="bg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Разширение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указва </a:t>
            </a:r>
            <a:r>
              <a:rPr lang="bg-BG" sz="2800" b="1" dirty="0" smtClean="0">
                <a:solidFill>
                  <a:schemeClr val="bg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типа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файла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Закръглено правоъгълно изнесено означение 7"/>
          <p:cNvSpPr/>
          <p:nvPr/>
        </p:nvSpPr>
        <p:spPr bwMode="auto">
          <a:xfrm>
            <a:off x="3874283" y="1758461"/>
            <a:ext cx="4276578" cy="982463"/>
          </a:xfrm>
          <a:prstGeom prst="wedgeRoundRectCallout">
            <a:avLst>
              <a:gd name="adj1" fmla="val 24212"/>
              <a:gd name="adj2" fmla="val 11341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chemeClr val="bg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Точка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разделя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името и разширението на файла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3947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84BB08-D975-4CFE-8D0F-C329F601A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9499" y="1350552"/>
            <a:ext cx="5546357" cy="4593048"/>
          </a:xfrm>
        </p:spPr>
        <p:txBody>
          <a:bodyPr>
            <a:noAutofit/>
          </a:bodyPr>
          <a:lstStyle/>
          <a:p>
            <a:pPr marL="0" lvl="1">
              <a:lnSpc>
                <a:spcPct val="125000"/>
              </a:lnSpc>
              <a:buClr>
                <a:schemeClr val="tx1"/>
              </a:buClr>
            </a:pPr>
            <a:r>
              <a:rPr lang="bg-BG" sz="3200" dirty="0" smtClean="0"/>
              <a:t>Знаме на България</a:t>
            </a:r>
            <a:r>
              <a:rPr lang="en-US" sz="3200" dirty="0" smtClean="0"/>
              <a:t>.bmp</a:t>
            </a:r>
          </a:p>
          <a:p>
            <a:pPr marL="0" lvl="1">
              <a:lnSpc>
                <a:spcPct val="125000"/>
              </a:lnSpc>
              <a:buClr>
                <a:schemeClr val="tx1"/>
              </a:buClr>
            </a:pPr>
            <a:r>
              <a:rPr lang="bg-BG" sz="3200" dirty="0"/>
              <a:t>Знаме на България.</a:t>
            </a:r>
            <a:r>
              <a:rPr lang="en-US" sz="3200" dirty="0"/>
              <a:t>jpg</a:t>
            </a:r>
            <a:endParaRPr lang="bg-BG" sz="3200" dirty="0"/>
          </a:p>
          <a:p>
            <a:pPr marL="0" lvl="1">
              <a:lnSpc>
                <a:spcPct val="125000"/>
              </a:lnSpc>
              <a:buClr>
                <a:schemeClr val="tx1"/>
              </a:buClr>
            </a:pPr>
            <a:r>
              <a:rPr lang="en-US" sz="3200" dirty="0" smtClean="0"/>
              <a:t>Himn_BG.mp3</a:t>
            </a:r>
            <a:endParaRPr lang="bg-BG" sz="3200" dirty="0" smtClean="0"/>
          </a:p>
          <a:p>
            <a:pPr marL="0" lvl="1">
              <a:lnSpc>
                <a:spcPct val="125000"/>
              </a:lnSpc>
              <a:buClr>
                <a:schemeClr val="tx1"/>
              </a:buClr>
            </a:pPr>
            <a:r>
              <a:rPr lang="en-US" sz="3200" dirty="0" smtClean="0"/>
              <a:t>Himn_BG.wav</a:t>
            </a:r>
          </a:p>
          <a:p>
            <a:pPr marL="0" lvl="1">
              <a:lnSpc>
                <a:spcPct val="125000"/>
              </a:lnSpc>
              <a:buClr>
                <a:schemeClr val="tx1"/>
              </a:buClr>
            </a:pPr>
            <a:r>
              <a:rPr lang="en-US" sz="3200" dirty="0" smtClean="0"/>
              <a:t>Mila rodino.txt</a:t>
            </a:r>
            <a:endParaRPr lang="bg-BG" sz="3200" dirty="0" smtClean="0"/>
          </a:p>
          <a:p>
            <a:pPr marL="0" lvl="1">
              <a:lnSpc>
                <a:spcPct val="125000"/>
              </a:lnSpc>
              <a:buClr>
                <a:schemeClr val="tx1"/>
              </a:buClr>
            </a:pPr>
            <a:r>
              <a:rPr lang="bg-BG" sz="3200" dirty="0" smtClean="0"/>
              <a:t>Мила родино.</a:t>
            </a:r>
            <a:r>
              <a:rPr lang="en-US" sz="3200" dirty="0" smtClean="0"/>
              <a:t>doc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 smtClean="0"/>
              <a:t>Примери за различни типове файлове</a:t>
            </a:r>
            <a:endParaRPr lang="bg-BG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Закръглено правоъгълно изнесено означение 1"/>
          <p:cNvSpPr/>
          <p:nvPr/>
        </p:nvSpPr>
        <p:spPr bwMode="auto">
          <a:xfrm>
            <a:off x="5705856" y="1350552"/>
            <a:ext cx="3099068" cy="862296"/>
          </a:xfrm>
          <a:prstGeom prst="wedgeRoundRectCallout">
            <a:avLst>
              <a:gd name="adj1" fmla="val -59019"/>
              <a:gd name="adj2" fmla="val 3234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Изображения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Дясна фигурна скоба 2"/>
          <p:cNvSpPr/>
          <p:nvPr/>
        </p:nvSpPr>
        <p:spPr>
          <a:xfrm>
            <a:off x="4681728" y="1350552"/>
            <a:ext cx="585216" cy="1502376"/>
          </a:xfrm>
          <a:prstGeom prst="rightBrac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7" name="Дясна фигурна скоба 6"/>
          <p:cNvSpPr/>
          <p:nvPr/>
        </p:nvSpPr>
        <p:spPr>
          <a:xfrm>
            <a:off x="3243072" y="2970420"/>
            <a:ext cx="579120" cy="1353312"/>
          </a:xfrm>
          <a:prstGeom prst="rightBrac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" name="Дясна фигурна скоба 7"/>
          <p:cNvSpPr/>
          <p:nvPr/>
        </p:nvSpPr>
        <p:spPr>
          <a:xfrm>
            <a:off x="3822192" y="4630200"/>
            <a:ext cx="585216" cy="1148808"/>
          </a:xfrm>
          <a:prstGeom prst="rightBrac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9" name="Закръглено правоъгълно изнесено означение 8"/>
          <p:cNvSpPr/>
          <p:nvPr/>
        </p:nvSpPr>
        <p:spPr bwMode="auto">
          <a:xfrm>
            <a:off x="5266944" y="3087912"/>
            <a:ext cx="3099068" cy="862296"/>
          </a:xfrm>
          <a:prstGeom prst="wedgeRoundRectCallout">
            <a:avLst>
              <a:gd name="adj1" fmla="val -60199"/>
              <a:gd name="adj2" fmla="val 1537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Звук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Закръглено правоъгълно изнесено означение 9"/>
          <p:cNvSpPr/>
          <p:nvPr/>
        </p:nvSpPr>
        <p:spPr bwMode="auto">
          <a:xfrm>
            <a:off x="5266944" y="4590288"/>
            <a:ext cx="3099068" cy="862296"/>
          </a:xfrm>
          <a:prstGeom prst="wedgeRoundRectCallout">
            <a:avLst>
              <a:gd name="adj1" fmla="val -59019"/>
              <a:gd name="adj2" fmla="val 3234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Текст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155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Картина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015" y="1929603"/>
            <a:ext cx="4952808" cy="3986954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84BB08-D975-4CFE-8D0F-C329F601A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6" y="1161081"/>
            <a:ext cx="6281996" cy="5544960"/>
          </a:xfrm>
        </p:spPr>
        <p:txBody>
          <a:bodyPr>
            <a:noAutofit/>
          </a:bodyPr>
          <a:lstStyle/>
          <a:p>
            <a:pPr>
              <a:buClr>
                <a:schemeClr val="tx1"/>
              </a:buClr>
            </a:pPr>
            <a:r>
              <a:rPr lang="bg-BG" sz="2800" b="1" dirty="0" smtClean="0">
                <a:solidFill>
                  <a:schemeClr val="bg1"/>
                </a:solidFill>
              </a:rPr>
              <a:t>Папка </a:t>
            </a:r>
            <a:r>
              <a:rPr lang="en-US" sz="2800" dirty="0" smtClean="0"/>
              <a:t>– </a:t>
            </a:r>
            <a:r>
              <a:rPr lang="bg-BG" sz="2800" dirty="0" smtClean="0"/>
              <a:t>съдържа в себе си съвкупност от </a:t>
            </a:r>
            <a:r>
              <a:rPr lang="bg-BG" sz="2800" dirty="0" smtClean="0"/>
              <a:t>файлове</a:t>
            </a:r>
            <a:r>
              <a:rPr lang="en-US" sz="2800" dirty="0" smtClean="0"/>
              <a:t> </a:t>
            </a:r>
            <a:r>
              <a:rPr lang="bg-BG" sz="2800" dirty="0" smtClean="0"/>
              <a:t>и/или папки</a:t>
            </a:r>
            <a:endParaRPr lang="bg-BG" sz="2800" dirty="0"/>
          </a:p>
          <a:p>
            <a:pPr>
              <a:buClr>
                <a:schemeClr val="tx1"/>
              </a:buClr>
            </a:pPr>
            <a:r>
              <a:rPr lang="bg-BG" sz="2800" dirty="0" smtClean="0"/>
              <a:t>Всяка папка:</a:t>
            </a:r>
          </a:p>
          <a:p>
            <a:pPr lvl="1">
              <a:buClr>
                <a:schemeClr val="tx1"/>
              </a:buClr>
            </a:pPr>
            <a:r>
              <a:rPr lang="bg-BG" sz="2800" dirty="0" smtClean="0"/>
              <a:t>Има</a:t>
            </a:r>
            <a:r>
              <a:rPr lang="bg-BG" sz="2800" b="1" dirty="0" smtClean="0">
                <a:solidFill>
                  <a:schemeClr val="bg1"/>
                </a:solidFill>
              </a:rPr>
              <a:t> име </a:t>
            </a:r>
            <a:r>
              <a:rPr lang="bg-BG" sz="2800" dirty="0" smtClean="0"/>
              <a:t>– последователност от символи</a:t>
            </a:r>
          </a:p>
          <a:p>
            <a:pPr lvl="1">
              <a:buClr>
                <a:schemeClr val="tx1"/>
              </a:buClr>
            </a:pPr>
            <a:r>
              <a:rPr lang="bg-BG" sz="2800" dirty="0" smtClean="0"/>
              <a:t>Служи за съхранение на файлове (0 или повече)</a:t>
            </a:r>
          </a:p>
          <a:p>
            <a:pPr lvl="1">
              <a:buClr>
                <a:schemeClr val="tx1"/>
              </a:buClr>
            </a:pPr>
            <a:r>
              <a:rPr lang="bg-BG" sz="2800" dirty="0" smtClean="0"/>
              <a:t>Може да съдържа други папки (</a:t>
            </a:r>
            <a:r>
              <a:rPr lang="bg-BG" sz="2800" b="1" dirty="0" err="1" smtClean="0">
                <a:solidFill>
                  <a:schemeClr val="bg1"/>
                </a:solidFill>
              </a:rPr>
              <a:t>подпапки</a:t>
            </a:r>
            <a:r>
              <a:rPr lang="bg-BG" sz="2800" dirty="0" smtClean="0"/>
              <a:t>)</a:t>
            </a:r>
          </a:p>
          <a:p>
            <a:pPr lvl="1">
              <a:buClr>
                <a:schemeClr val="tx1"/>
              </a:buClr>
            </a:pPr>
            <a:r>
              <a:rPr lang="bg-BG" sz="2800" dirty="0" smtClean="0"/>
              <a:t>път от корена до себе си</a:t>
            </a:r>
            <a:endParaRPr lang="bg-BG" sz="2800" dirty="0" smtClean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 smtClean="0"/>
              <a:t>Папка</a:t>
            </a:r>
            <a:endParaRPr lang="bg-BG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Закръглено правоъгълно изнесено означение 10"/>
          <p:cNvSpPr/>
          <p:nvPr/>
        </p:nvSpPr>
        <p:spPr bwMode="auto">
          <a:xfrm>
            <a:off x="9875519" y="4395696"/>
            <a:ext cx="1905303" cy="998807"/>
          </a:xfrm>
          <a:prstGeom prst="wedgeRoundRectCallout">
            <a:avLst>
              <a:gd name="adj1" fmla="val -130323"/>
              <a:gd name="adj2" fmla="val -723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Закръглено правоъгълно изнесено означение 7"/>
          <p:cNvSpPr/>
          <p:nvPr/>
        </p:nvSpPr>
        <p:spPr bwMode="auto">
          <a:xfrm>
            <a:off x="6147582" y="1161081"/>
            <a:ext cx="2560320" cy="647098"/>
          </a:xfrm>
          <a:prstGeom prst="wedgeRoundRectCallout">
            <a:avLst>
              <a:gd name="adj1" fmla="val -9844"/>
              <a:gd name="adj2" fmla="val 32095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Папка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Закръглено правоъгълно изнесено означение 9"/>
          <p:cNvSpPr/>
          <p:nvPr/>
        </p:nvSpPr>
        <p:spPr bwMode="auto">
          <a:xfrm>
            <a:off x="9875518" y="4395696"/>
            <a:ext cx="1905303" cy="998807"/>
          </a:xfrm>
          <a:prstGeom prst="wedgeRoundRectCallout">
            <a:avLst>
              <a:gd name="adj1" fmla="val -50078"/>
              <a:gd name="adj2" fmla="val -13280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Подпапки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Двойна фигурна скоба 11"/>
          <p:cNvSpPr/>
          <p:nvPr/>
        </p:nvSpPr>
        <p:spPr>
          <a:xfrm>
            <a:off x="6985001" y="3829050"/>
            <a:ext cx="1230532" cy="1817335"/>
          </a:xfrm>
          <a:prstGeom prst="bracePair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3" name="Закръглено правоъгълно изнесено означение 12"/>
          <p:cNvSpPr/>
          <p:nvPr/>
        </p:nvSpPr>
        <p:spPr bwMode="auto">
          <a:xfrm>
            <a:off x="9220502" y="1161081"/>
            <a:ext cx="2774732" cy="1047548"/>
          </a:xfrm>
          <a:prstGeom prst="wedgeRoundRectCallout">
            <a:avLst>
              <a:gd name="adj1" fmla="val -38637"/>
              <a:gd name="adj2" fmla="val 9318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Път до файла/папката</a:t>
            </a:r>
            <a:endParaRPr lang="bg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091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11" grpId="0" animBg="1"/>
      <p:bldP spid="8" grpId="0" animBg="1"/>
      <p:bldP spid="10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84BB08-D975-4CFE-8D0F-C329F601A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5" y="1710937"/>
            <a:ext cx="6282969" cy="4203189"/>
          </a:xfrm>
        </p:spPr>
        <p:txBody>
          <a:bodyPr>
            <a:noAutofit/>
          </a:bodyPr>
          <a:lstStyle/>
          <a:p>
            <a:pPr>
              <a:buClr>
                <a:schemeClr val="tx1"/>
              </a:buClr>
            </a:pPr>
            <a:r>
              <a:rPr lang="bg-BG" sz="3600" dirty="0" smtClean="0"/>
              <a:t>Папките са подредени в дървовидна структура, наречена</a:t>
            </a:r>
            <a:r>
              <a:rPr lang="bg-BG" sz="3600" b="1" dirty="0" smtClean="0">
                <a:solidFill>
                  <a:schemeClr val="bg1"/>
                </a:solidFill>
              </a:rPr>
              <a:t> Файлова система</a:t>
            </a:r>
            <a:endParaRPr lang="bg-BG" sz="3600" dirty="0" smtClean="0"/>
          </a:p>
          <a:p>
            <a:pPr>
              <a:buClr>
                <a:schemeClr val="tx1"/>
              </a:buClr>
            </a:pPr>
            <a:r>
              <a:rPr lang="bg-BG" sz="3600" b="1" dirty="0" smtClean="0">
                <a:solidFill>
                  <a:schemeClr val="bg1"/>
                </a:solidFill>
              </a:rPr>
              <a:t>Файловият мениджър </a:t>
            </a:r>
            <a:r>
              <a:rPr lang="bg-BG" sz="3600" dirty="0" smtClean="0"/>
              <a:t>служи за работа с файловата система</a:t>
            </a:r>
          </a:p>
          <a:p>
            <a:pPr marL="0" indent="0">
              <a:buClr>
                <a:schemeClr val="tx1"/>
              </a:buClr>
              <a:buNone/>
            </a:pPr>
            <a:endParaRPr lang="bg-BG" sz="36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257ABB-6E9B-4338-8204-41F5119C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 smtClean="0"/>
              <a:t>Файлова система и файлов мениджър</a:t>
            </a:r>
            <a:endParaRPr lang="bg-BG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49D84-4CEE-41B3-AA53-BEBC7EFF3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Картина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0" y="1710937"/>
            <a:ext cx="4962412" cy="339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436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SoftUni3_1">
  <a:themeElements>
    <a:clrScheme name="Custom 2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6735</TotalTime>
  <Words>778</Words>
  <Application>Microsoft Office PowerPoint</Application>
  <PresentationFormat>Широк екран</PresentationFormat>
  <Paragraphs>163</Paragraphs>
  <Slides>26</Slides>
  <Notes>10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26</vt:i4>
      </vt:variant>
    </vt:vector>
  </HeadingPairs>
  <TitlesOfParts>
    <vt:vector size="35" baseType="lpstr">
      <vt:lpstr>맑은 고딕</vt:lpstr>
      <vt:lpstr>-apple-system</vt:lpstr>
      <vt:lpstr>Arial</vt:lpstr>
      <vt:lpstr>Calibri</vt:lpstr>
      <vt:lpstr>Consolas</vt:lpstr>
      <vt:lpstr>var(--ff-mono)</vt:lpstr>
      <vt:lpstr>Wingdings</vt:lpstr>
      <vt:lpstr>Wingdings 2</vt:lpstr>
      <vt:lpstr>1_SoftUni3_1</vt:lpstr>
      <vt:lpstr>Файлова система</vt:lpstr>
      <vt:lpstr>Съдържание</vt:lpstr>
      <vt:lpstr>Презентация на PowerPoint</vt:lpstr>
      <vt:lpstr>Файл</vt:lpstr>
      <vt:lpstr>Име и разширение на файл</vt:lpstr>
      <vt:lpstr>Примери за име и разширение на файл</vt:lpstr>
      <vt:lpstr>Примери за различни типове файлове</vt:lpstr>
      <vt:lpstr>Папка</vt:lpstr>
      <vt:lpstr>Файлова система и файлов мениджър</vt:lpstr>
      <vt:lpstr>Създаване на файлове и папки</vt:lpstr>
      <vt:lpstr>Основни операции с файлове и папки</vt:lpstr>
      <vt:lpstr>Примери за папки и подпапки</vt:lpstr>
      <vt:lpstr>Презентация на PowerPoint</vt:lpstr>
      <vt:lpstr>Основни действия с файлове и папки</vt:lpstr>
      <vt:lpstr>Пример за копиране/преместване на файл (1)</vt:lpstr>
      <vt:lpstr>Пример за копиране/преместване на файл (2)</vt:lpstr>
      <vt:lpstr>Пример за копиране/преместване на файл (3)</vt:lpstr>
      <vt:lpstr>Пример за изтриване на файл (1)</vt:lpstr>
      <vt:lpstr>Пример за изтриване на файл (2)</vt:lpstr>
      <vt:lpstr>Други инструменти на файловия мениджър</vt:lpstr>
      <vt:lpstr>Презентация на PowerPoint</vt:lpstr>
      <vt:lpstr>Изглед и визуализация на папки</vt:lpstr>
      <vt:lpstr>Изглед и визуализация на папки</vt:lpstr>
      <vt:lpstr>Обобщение</vt:lpstr>
      <vt:lpstr>Презентация на PowerPoint</vt:lpstr>
      <vt:lpstr>Лиценз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 the Trainers</dc:title>
  <dc:subject>Train the Trainers - – Practical Training Course @ SoftUni</dc:subject>
  <dc:creator>Software University Foundation</dc:creator>
  <cp:keywords>Trainers, Trainer, Train the Trainers, Software University, SoftUni, programming, coding, software development, education, training, course</cp:keywords>
  <dc:description>Train the Trainers Course @ SoftUni – https://softuni.bg/opencourses/train-the-trainers</dc:description>
  <cp:lastModifiedBy>Muharem</cp:lastModifiedBy>
  <cp:revision>676</cp:revision>
  <dcterms:created xsi:type="dcterms:W3CDTF">2018-05-23T13:08:44Z</dcterms:created>
  <dcterms:modified xsi:type="dcterms:W3CDTF">2023-08-03T10:11:59Z</dcterms:modified>
  <cp:category>computer programming, programming</cp:category>
</cp:coreProperties>
</file>

<file path=docProps/thumbnail.jpeg>
</file>